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notesMasterIdLst>
    <p:notesMasterId r:id="rId45"/>
  </p:notesMasterIdLst>
  <p:sldIdLst>
    <p:sldId id="256" r:id="rId2"/>
    <p:sldId id="257" r:id="rId3"/>
    <p:sldId id="304" r:id="rId4"/>
    <p:sldId id="305" r:id="rId5"/>
    <p:sldId id="306" r:id="rId6"/>
    <p:sldId id="307" r:id="rId7"/>
    <p:sldId id="308" r:id="rId8"/>
    <p:sldId id="309" r:id="rId9"/>
    <p:sldId id="310" r:id="rId10"/>
    <p:sldId id="311" r:id="rId11"/>
    <p:sldId id="312" r:id="rId12"/>
    <p:sldId id="313" r:id="rId13"/>
    <p:sldId id="314" r:id="rId14"/>
    <p:sldId id="315" r:id="rId15"/>
    <p:sldId id="316" r:id="rId16"/>
    <p:sldId id="317" r:id="rId17"/>
    <p:sldId id="318" r:id="rId18"/>
    <p:sldId id="319" r:id="rId19"/>
    <p:sldId id="258" r:id="rId20"/>
    <p:sldId id="303" r:id="rId21"/>
    <p:sldId id="288" r:id="rId22"/>
    <p:sldId id="289" r:id="rId23"/>
    <p:sldId id="290" r:id="rId24"/>
    <p:sldId id="291" r:id="rId25"/>
    <p:sldId id="292" r:id="rId26"/>
    <p:sldId id="293" r:id="rId27"/>
    <p:sldId id="297" r:id="rId28"/>
    <p:sldId id="298" r:id="rId29"/>
    <p:sldId id="299" r:id="rId30"/>
    <p:sldId id="300" r:id="rId31"/>
    <p:sldId id="301" r:id="rId32"/>
    <p:sldId id="261" r:id="rId33"/>
    <p:sldId id="262" r:id="rId34"/>
    <p:sldId id="263" r:id="rId35"/>
    <p:sldId id="264" r:id="rId36"/>
    <p:sldId id="302" r:id="rId37"/>
    <p:sldId id="268" r:id="rId38"/>
    <p:sldId id="294" r:id="rId39"/>
    <p:sldId id="295" r:id="rId40"/>
    <p:sldId id="296" r:id="rId41"/>
    <p:sldId id="259" r:id="rId42"/>
    <p:sldId id="260" r:id="rId43"/>
    <p:sldId id="320"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4FFF58-F802-4425-A478-657B686A85F8}" type="datetimeFigureOut">
              <a:rPr lang="en-IN" smtClean="0"/>
              <a:t>28/01/2021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8EAD86-D2D5-4176-A74C-7E46C6925E88}" type="slidenum">
              <a:rPr lang="en-IN" smtClean="0"/>
              <a:t>‹#›</a:t>
            </a:fld>
            <a:endParaRPr lang="en-IN"/>
          </a:p>
        </p:txBody>
      </p:sp>
    </p:spTree>
    <p:extLst>
      <p:ext uri="{BB962C8B-B14F-4D97-AF65-F5344CB8AC3E}">
        <p14:creationId xmlns:p14="http://schemas.microsoft.com/office/powerpoint/2010/main" val="1670265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896C8F-0F70-40A5-AF44-E92C10726293}" type="datetimeFigureOut">
              <a:rPr lang="en-IN" smtClean="0"/>
              <a:t>28/01/2021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1481671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896C8F-0F70-40A5-AF44-E92C10726293}" type="datetimeFigureOut">
              <a:rPr lang="en-IN" smtClean="0"/>
              <a:t>28/01/2021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3986032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32896C8F-0F70-40A5-AF44-E92C10726293}" type="datetimeFigureOut">
              <a:rPr lang="en-IN" smtClean="0"/>
              <a:t>28/01/2021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19057587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32896C8F-0F70-40A5-AF44-E92C10726293}" type="datetimeFigureOut">
              <a:rPr lang="en-IN" smtClean="0"/>
              <a:t>28/01/2021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29056390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896C8F-0F70-40A5-AF44-E92C10726293}" type="datetimeFigureOut">
              <a:rPr lang="en-IN" smtClean="0"/>
              <a:t>28/01/2021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5316723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896C8F-0F70-40A5-AF44-E92C10726293}" type="datetimeFigureOut">
              <a:rPr lang="en-IN" smtClean="0"/>
              <a:t>28/01/2021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3047670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896C8F-0F70-40A5-AF44-E92C10726293}" type="datetimeFigureOut">
              <a:rPr lang="en-IN" smtClean="0"/>
              <a:t>28/01/2021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215180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896C8F-0F70-40A5-AF44-E92C10726293}" type="datetimeFigureOut">
              <a:rPr lang="en-IN" smtClean="0"/>
              <a:t>28/01/2021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3799800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896C8F-0F70-40A5-AF44-E92C10726293}" type="datetimeFigureOut">
              <a:rPr lang="en-IN" smtClean="0"/>
              <a:t>28/01/2021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3616538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896C8F-0F70-40A5-AF44-E92C10726293}" type="datetimeFigureOut">
              <a:rPr lang="en-IN" smtClean="0"/>
              <a:t>28/01/2021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1681111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896C8F-0F70-40A5-AF44-E92C10726293}" type="datetimeFigureOut">
              <a:rPr lang="en-IN" smtClean="0"/>
              <a:t>28/01/2021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2884458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896C8F-0F70-40A5-AF44-E92C10726293}" type="datetimeFigureOut">
              <a:rPr lang="en-IN" smtClean="0"/>
              <a:t>28/01/2021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2116846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896C8F-0F70-40A5-AF44-E92C10726293}" type="datetimeFigureOut">
              <a:rPr lang="en-IN" smtClean="0"/>
              <a:t>28/01/2021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150716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32896C8F-0F70-40A5-AF44-E92C10726293}" type="datetimeFigureOut">
              <a:rPr lang="en-IN" smtClean="0"/>
              <a:t>28/01/2021</a:t>
            </a:fld>
            <a:endParaRPr lang="en-IN"/>
          </a:p>
        </p:txBody>
      </p:sp>
      <p:sp>
        <p:nvSpPr>
          <p:cNvPr id="6" name="Footer Placeholder 5"/>
          <p:cNvSpPr>
            <a:spLocks noGrp="1"/>
          </p:cNvSpPr>
          <p:nvPr>
            <p:ph type="ftr" sz="quarter" idx="11"/>
          </p:nvPr>
        </p:nvSpPr>
        <p:spPr>
          <a:xfrm>
            <a:off x="590396" y="6041362"/>
            <a:ext cx="3295413" cy="365125"/>
          </a:xfrm>
        </p:spPr>
        <p:txBody>
          <a:bodyPr/>
          <a:lstStyle/>
          <a:p>
            <a:endParaRPr lang="en-IN"/>
          </a:p>
        </p:txBody>
      </p:sp>
      <p:sp>
        <p:nvSpPr>
          <p:cNvPr id="7" name="Slide Number Placeholder 6"/>
          <p:cNvSpPr>
            <a:spLocks noGrp="1"/>
          </p:cNvSpPr>
          <p:nvPr>
            <p:ph type="sldNum" sz="quarter" idx="12"/>
          </p:nvPr>
        </p:nvSpPr>
        <p:spPr>
          <a:xfrm>
            <a:off x="4862689" y="5915888"/>
            <a:ext cx="1062155" cy="490599"/>
          </a:xfrm>
        </p:spPr>
        <p:txBody>
          <a:bodyPr/>
          <a:lstStyle/>
          <a:p>
            <a:fld id="{FFF8E7C9-F730-4E1F-A329-FAB39C0568B4}" type="slidenum">
              <a:rPr lang="en-IN" smtClean="0"/>
              <a:t>‹#›</a:t>
            </a:fld>
            <a:endParaRPr lang="en-IN"/>
          </a:p>
        </p:txBody>
      </p:sp>
    </p:spTree>
    <p:extLst>
      <p:ext uri="{BB962C8B-B14F-4D97-AF65-F5344CB8AC3E}">
        <p14:creationId xmlns:p14="http://schemas.microsoft.com/office/powerpoint/2010/main" val="3071274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IN"/>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32896C8F-0F70-40A5-AF44-E92C10726293}" type="datetimeFigureOut">
              <a:rPr lang="en-IN" smtClean="0"/>
              <a:t>28/01/2021</a:t>
            </a:fld>
            <a:endParaRPr lang="en-IN"/>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FFF8E7C9-F730-4E1F-A329-FAB39C0568B4}" type="slidenum">
              <a:rPr lang="en-IN" smtClean="0"/>
              <a:t>‹#›</a:t>
            </a:fld>
            <a:endParaRPr lang="en-IN"/>
          </a:p>
        </p:txBody>
      </p:sp>
    </p:spTree>
    <p:extLst>
      <p:ext uri="{BB962C8B-B14F-4D97-AF65-F5344CB8AC3E}">
        <p14:creationId xmlns:p14="http://schemas.microsoft.com/office/powerpoint/2010/main" val="3050192013"/>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hyperlink" Target="Amazon%20Aurora%20Group%204.pptx"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aws.amazon.com/rds/mysql/what-is-mysql/" TargetMode="External"/><Relationship Id="rId2" Type="http://schemas.openxmlformats.org/officeDocument/2006/relationships/hyperlink" Target="https://aws.amazon.com/relational-database/" TargetMode="External"/><Relationship Id="rId1" Type="http://schemas.openxmlformats.org/officeDocument/2006/relationships/slideLayout" Target="../slideLayouts/slideLayout2.xml"/><Relationship Id="rId6" Type="http://schemas.openxmlformats.org/officeDocument/2006/relationships/hyperlink" Target="Amazon%20Aurora%20Group%204.pptx" TargetMode="External"/><Relationship Id="rId5" Type="http://schemas.openxmlformats.org/officeDocument/2006/relationships/hyperlink" Target="https://console.aws.amazon.com/rds/home" TargetMode="External"/><Relationship Id="rId4" Type="http://schemas.openxmlformats.org/officeDocument/2006/relationships/hyperlink" Target="https://aws.amazon.com/rd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aws.amazon.com/kms/" TargetMode="External"/><Relationship Id="rId2" Type="http://schemas.openxmlformats.org/officeDocument/2006/relationships/hyperlink" Target="https://aws.amazon.com/vpc/"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aws.amazon.com/rds/performance-insights/" TargetMode="External"/><Relationship Id="rId2" Type="http://schemas.openxmlformats.org/officeDocument/2006/relationships/hyperlink" Target="https://aws.amazon.com/rds/details/#manageability"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aws.amazon.com/dms/"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3824E-8DA8-458A-BBC6-69DC7E06BFE2}"/>
              </a:ext>
            </a:extLst>
          </p:cNvPr>
          <p:cNvSpPr>
            <a:spLocks noGrp="1"/>
          </p:cNvSpPr>
          <p:nvPr>
            <p:ph type="ctrTitle"/>
          </p:nvPr>
        </p:nvSpPr>
        <p:spPr/>
        <p:txBody>
          <a:bodyPr/>
          <a:lstStyle/>
          <a:p>
            <a:r>
              <a:rPr lang="en-IN" dirty="0"/>
              <a:t>Amazon Aurora</a:t>
            </a:r>
          </a:p>
        </p:txBody>
      </p:sp>
      <p:sp>
        <p:nvSpPr>
          <p:cNvPr id="3" name="Subtitle 2">
            <a:extLst>
              <a:ext uri="{FF2B5EF4-FFF2-40B4-BE49-F238E27FC236}">
                <a16:creationId xmlns:a16="http://schemas.microsoft.com/office/drawing/2014/main" id="{F9B4B953-2E22-4FB3-B889-C231D14EAC5C}"/>
              </a:ext>
            </a:extLst>
          </p:cNvPr>
          <p:cNvSpPr>
            <a:spLocks noGrp="1"/>
          </p:cNvSpPr>
          <p:nvPr>
            <p:ph type="subTitle" idx="1"/>
          </p:nvPr>
        </p:nvSpPr>
        <p:spPr/>
        <p:txBody>
          <a:bodyPr/>
          <a:lstStyle/>
          <a:p>
            <a:r>
              <a:rPr lang="en-IN" dirty="0"/>
              <a:t>The Relational Database Management system by Amazon</a:t>
            </a:r>
          </a:p>
        </p:txBody>
      </p:sp>
    </p:spTree>
    <p:extLst>
      <p:ext uri="{BB962C8B-B14F-4D97-AF65-F5344CB8AC3E}">
        <p14:creationId xmlns:p14="http://schemas.microsoft.com/office/powerpoint/2010/main" val="2531156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CD10A06-8106-4AFE-9904-91FF657394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610878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09C82E0-8DC5-47F1-8688-1BAFDE8A85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1073" y="237679"/>
            <a:ext cx="8449854" cy="6382641"/>
          </a:xfrm>
          <a:prstGeom prst="rect">
            <a:avLst/>
          </a:prstGeom>
        </p:spPr>
      </p:pic>
    </p:spTree>
    <p:extLst>
      <p:ext uri="{BB962C8B-B14F-4D97-AF65-F5344CB8AC3E}">
        <p14:creationId xmlns:p14="http://schemas.microsoft.com/office/powerpoint/2010/main" val="2286402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51690C-4FDC-4D80-AA0E-FF5B440A3D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94528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159836-F5FE-4B00-B00C-2EF2886E0C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03682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4EF2ED-00A7-4B4F-8F82-94169B0777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7181963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7A2DEF-C646-4D10-9565-95D5B9CA46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58354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5E69D-AFEB-46D5-A28C-6225E71D54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946917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E6888F6-58EC-420F-8B36-A9A6620E79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714067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98141B-9A2C-477D-A735-DBB87E6F82C8}"/>
              </a:ext>
            </a:extLst>
          </p:cNvPr>
          <p:cNvSpPr/>
          <p:nvPr/>
        </p:nvSpPr>
        <p:spPr>
          <a:xfrm>
            <a:off x="1040593" y="1186774"/>
            <a:ext cx="10110814" cy="4247317"/>
          </a:xfrm>
          <a:prstGeom prst="rect">
            <a:avLst/>
          </a:prstGeom>
          <a:noFill/>
        </p:spPr>
        <p:txBody>
          <a:bodyPr wrap="squar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All the information and images taken and edited from –</a:t>
            </a:r>
          </a:p>
          <a:p>
            <a:pPr algn="ctr"/>
            <a:r>
              <a:rPr lang="en-US" sz="5400" b="0" cap="none" spc="0" dirty="0">
                <a:ln w="0"/>
                <a:solidFill>
                  <a:schemeClr val="tx1"/>
                </a:solidFill>
                <a:effectLst>
                  <a:outerShdw blurRad="38100" dist="19050" dir="2700000" algn="tl" rotWithShape="0">
                    <a:schemeClr val="dk1">
                      <a:alpha val="40000"/>
                    </a:schemeClr>
                  </a:outerShdw>
                </a:effectLst>
                <a:hlinkClick r:id="rId2" action="ppaction://hlinkpres?slideindex=1&amp;slidetitle="/>
              </a:rPr>
              <a:t>https://www.youtube.com/watch?v=FzxqIdIZ9wc</a:t>
            </a: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108448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19594-0C49-4312-BC1C-D36A34C0C7C7}"/>
              </a:ext>
            </a:extLst>
          </p:cNvPr>
          <p:cNvSpPr>
            <a:spLocks noGrp="1"/>
          </p:cNvSpPr>
          <p:nvPr>
            <p:ph type="title"/>
          </p:nvPr>
        </p:nvSpPr>
        <p:spPr/>
        <p:txBody>
          <a:bodyPr/>
          <a:lstStyle/>
          <a:p>
            <a:r>
              <a:rPr lang="en-IN" dirty="0"/>
              <a:t>Information(Theory)</a:t>
            </a:r>
          </a:p>
        </p:txBody>
      </p:sp>
      <p:sp>
        <p:nvSpPr>
          <p:cNvPr id="3" name="Content Placeholder 2">
            <a:extLst>
              <a:ext uri="{FF2B5EF4-FFF2-40B4-BE49-F238E27FC236}">
                <a16:creationId xmlns:a16="http://schemas.microsoft.com/office/drawing/2014/main" id="{761FE8BC-3734-4F36-9CE5-B547D940E2D9}"/>
              </a:ext>
            </a:extLst>
          </p:cNvPr>
          <p:cNvSpPr>
            <a:spLocks noGrp="1"/>
          </p:cNvSpPr>
          <p:nvPr>
            <p:ph idx="1"/>
          </p:nvPr>
        </p:nvSpPr>
        <p:spPr/>
        <p:txBody>
          <a:bodyPr>
            <a:normAutofit fontScale="92500"/>
          </a:bodyPr>
          <a:lstStyle/>
          <a:p>
            <a:pPr algn="l"/>
            <a:r>
              <a:rPr lang="en-IN" b="0" i="0" dirty="0">
                <a:effectLst/>
                <a:latin typeface="AmazonEmberLight"/>
              </a:rPr>
              <a:t>Amazon Aurora is a MySQL and PostgreSQL-compatible </a:t>
            </a:r>
            <a:r>
              <a:rPr lang="en-IN" b="0" i="0" u="none" strike="noStrike" dirty="0">
                <a:effectLst/>
                <a:latin typeface="AmazonEmberLight"/>
                <a:hlinkClick r:id="rId2">
                  <a:extLst>
                    <a:ext uri="{A12FA001-AC4F-418D-AE19-62706E023703}">
                      <ahyp:hlinkClr xmlns:ahyp="http://schemas.microsoft.com/office/drawing/2018/hyperlinkcolor" val="tx"/>
                    </a:ext>
                  </a:extLst>
                </a:hlinkClick>
              </a:rPr>
              <a:t>relational database</a:t>
            </a:r>
            <a:r>
              <a:rPr lang="en-IN" b="0" i="0" dirty="0">
                <a:effectLst/>
                <a:latin typeface="AmazonEmberLight"/>
              </a:rPr>
              <a:t> built for the cloud, that combines the performance and availability of traditional enterprise databases with the simplicity and cost-effectiveness of open source databases.</a:t>
            </a:r>
          </a:p>
          <a:p>
            <a:pPr algn="l"/>
            <a:r>
              <a:rPr lang="en-IN" b="0" i="0" dirty="0">
                <a:effectLst/>
                <a:latin typeface="AmazonEmberLight"/>
              </a:rPr>
              <a:t>Amazon Aurora is up to five times faster than standard </a:t>
            </a:r>
            <a:r>
              <a:rPr lang="en-IN" b="0" i="0" u="none" strike="noStrike" dirty="0">
                <a:effectLst/>
                <a:latin typeface="AmazonEmberLight"/>
                <a:hlinkClick r:id="rId3">
                  <a:extLst>
                    <a:ext uri="{A12FA001-AC4F-418D-AE19-62706E023703}">
                      <ahyp:hlinkClr xmlns:ahyp="http://schemas.microsoft.com/office/drawing/2018/hyperlinkcolor" val="tx"/>
                    </a:ext>
                  </a:extLst>
                </a:hlinkClick>
              </a:rPr>
              <a:t>MySQL</a:t>
            </a:r>
            <a:r>
              <a:rPr lang="en-IN" b="0" i="0" dirty="0">
                <a:effectLst/>
                <a:latin typeface="AmazonEmberLight"/>
              </a:rPr>
              <a:t> databases and three times faster than standard PostgreSQL databases. It provides the security, availability, and reliability of commercial databases at 1/10th the cost. Amazon Aurora is fully managed by </a:t>
            </a:r>
            <a:r>
              <a:rPr lang="en-IN" b="0" i="0" u="none" strike="noStrike" dirty="0">
                <a:effectLst/>
                <a:latin typeface="AmazonEmberLight"/>
                <a:hlinkClick r:id="rId4">
                  <a:extLst>
                    <a:ext uri="{A12FA001-AC4F-418D-AE19-62706E023703}">
                      <ahyp:hlinkClr xmlns:ahyp="http://schemas.microsoft.com/office/drawing/2018/hyperlinkcolor" val="tx"/>
                    </a:ext>
                  </a:extLst>
                </a:hlinkClick>
              </a:rPr>
              <a:t>Amazon Relational Database Service (RDS)</a:t>
            </a:r>
            <a:r>
              <a:rPr lang="en-IN" b="0" i="0" dirty="0">
                <a:effectLst/>
                <a:latin typeface="AmazonEmberLight"/>
              </a:rPr>
              <a:t>, which automates time-consuming administration tasks like hardware provisioning, database setup, patching, and backups.</a:t>
            </a:r>
          </a:p>
          <a:p>
            <a:pPr algn="l"/>
            <a:r>
              <a:rPr lang="en-IN" b="0" i="0" dirty="0">
                <a:effectLst/>
                <a:latin typeface="AmazonEmberLight"/>
              </a:rPr>
              <a:t>Amazon Aurora features a distributed, fault-tolerant, self-healing storage system that auto-scales up to 128TB per database instance. It delivers high performance and availability with up to 15 low-latency read replicas, point-in-time recovery, continuous backup to Amazon S3, and replication across three Availability Zones (AZs).</a:t>
            </a:r>
          </a:p>
          <a:p>
            <a:pPr algn="l"/>
            <a:r>
              <a:rPr lang="en-IN" b="0" i="0" dirty="0">
                <a:effectLst/>
                <a:latin typeface="AmazonEmberLight"/>
              </a:rPr>
              <a:t>Visit the </a:t>
            </a:r>
            <a:r>
              <a:rPr lang="en-IN" b="0" i="0" u="none" strike="noStrike" dirty="0">
                <a:effectLst/>
                <a:latin typeface="AmazonEmberLight"/>
                <a:hlinkClick r:id="rId5">
                  <a:extLst>
                    <a:ext uri="{A12FA001-AC4F-418D-AE19-62706E023703}">
                      <ahyp:hlinkClr xmlns:ahyp="http://schemas.microsoft.com/office/drawing/2018/hyperlinkcolor" val="tx"/>
                    </a:ext>
                  </a:extLst>
                </a:hlinkClick>
              </a:rPr>
              <a:t>Amazon RDS Management Console</a:t>
            </a:r>
            <a:r>
              <a:rPr lang="en-IN" b="0" i="0" dirty="0">
                <a:effectLst/>
                <a:latin typeface="AmazonEmberLight"/>
              </a:rPr>
              <a:t> to create your first Aurora database instance and start migrating your MySQL and PostgreSQL databases.</a:t>
            </a:r>
          </a:p>
        </p:txBody>
      </p:sp>
      <p:sp>
        <p:nvSpPr>
          <p:cNvPr id="4" name="TextBox 3">
            <a:extLst>
              <a:ext uri="{FF2B5EF4-FFF2-40B4-BE49-F238E27FC236}">
                <a16:creationId xmlns:a16="http://schemas.microsoft.com/office/drawing/2014/main" id="{4CF57576-A354-4797-8BE1-59EC8221F2ED}"/>
              </a:ext>
            </a:extLst>
          </p:cNvPr>
          <p:cNvSpPr txBox="1"/>
          <p:nvPr/>
        </p:nvSpPr>
        <p:spPr>
          <a:xfrm>
            <a:off x="942393" y="5858798"/>
            <a:ext cx="9657184" cy="246221"/>
          </a:xfrm>
          <a:prstGeom prst="rect">
            <a:avLst/>
          </a:prstGeom>
          <a:noFill/>
        </p:spPr>
        <p:txBody>
          <a:bodyPr wrap="square" rtlCol="0">
            <a:spAutoFit/>
          </a:bodyPr>
          <a:lstStyle/>
          <a:p>
            <a:r>
              <a:rPr lang="en-IN" sz="1000" dirty="0">
                <a:hlinkClick r:id="rId6" action="ppaction://hlinkpres?slideindex=1&amp;slidetitle="/>
              </a:rPr>
              <a:t>https://aws.amazon.com/rds/aurora/?aurora-whats-new.sort-by=item.additionalFields.postDateTime&amp;aurora-whats-new.sort-order=desc</a:t>
            </a:r>
            <a:endParaRPr lang="en-IN" sz="1000" dirty="0"/>
          </a:p>
        </p:txBody>
      </p:sp>
    </p:spTree>
    <p:extLst>
      <p:ext uri="{BB962C8B-B14F-4D97-AF65-F5344CB8AC3E}">
        <p14:creationId xmlns:p14="http://schemas.microsoft.com/office/powerpoint/2010/main" val="1454116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67A8BB2-891D-4679-BF3D-2AEE93E5596D}"/>
              </a:ext>
            </a:extLst>
          </p:cNvPr>
          <p:cNvSpPr/>
          <p:nvPr/>
        </p:nvSpPr>
        <p:spPr>
          <a:xfrm>
            <a:off x="5085947" y="84176"/>
            <a:ext cx="2020105"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Index</a:t>
            </a:r>
          </a:p>
        </p:txBody>
      </p:sp>
      <p:graphicFrame>
        <p:nvGraphicFramePr>
          <p:cNvPr id="5" name="Table 5">
            <a:extLst>
              <a:ext uri="{FF2B5EF4-FFF2-40B4-BE49-F238E27FC236}">
                <a16:creationId xmlns:a16="http://schemas.microsoft.com/office/drawing/2014/main" id="{75E1624A-B109-4313-92E1-779D897903C1}"/>
              </a:ext>
            </a:extLst>
          </p:cNvPr>
          <p:cNvGraphicFramePr>
            <a:graphicFrameLocks noGrp="1"/>
          </p:cNvGraphicFramePr>
          <p:nvPr>
            <p:extLst>
              <p:ext uri="{D42A27DB-BD31-4B8C-83A1-F6EECF244321}">
                <p14:modId xmlns:p14="http://schemas.microsoft.com/office/powerpoint/2010/main" val="1416227270"/>
              </p:ext>
            </p:extLst>
          </p:nvPr>
        </p:nvGraphicFramePr>
        <p:xfrm>
          <a:off x="2418701" y="1484775"/>
          <a:ext cx="7354598" cy="4274280"/>
        </p:xfrm>
        <a:graphic>
          <a:graphicData uri="http://schemas.openxmlformats.org/drawingml/2006/table">
            <a:tbl>
              <a:tblPr firstRow="1" bandRow="1">
                <a:tableStyleId>{5C22544A-7EE6-4342-B048-85BDC9FD1C3A}</a:tableStyleId>
              </a:tblPr>
              <a:tblGrid>
                <a:gridCol w="3677299">
                  <a:extLst>
                    <a:ext uri="{9D8B030D-6E8A-4147-A177-3AD203B41FA5}">
                      <a16:colId xmlns:a16="http://schemas.microsoft.com/office/drawing/2014/main" val="408632308"/>
                    </a:ext>
                  </a:extLst>
                </a:gridCol>
                <a:gridCol w="3677299">
                  <a:extLst>
                    <a:ext uri="{9D8B030D-6E8A-4147-A177-3AD203B41FA5}">
                      <a16:colId xmlns:a16="http://schemas.microsoft.com/office/drawing/2014/main" val="559175214"/>
                    </a:ext>
                  </a:extLst>
                </a:gridCol>
              </a:tblGrid>
              <a:tr h="690264">
                <a:tc>
                  <a:txBody>
                    <a:bodyPr/>
                    <a:lstStyle/>
                    <a:p>
                      <a:pPr algn="ctr"/>
                      <a:r>
                        <a:rPr lang="en-IN" sz="2400" dirty="0"/>
                        <a:t>Topics</a:t>
                      </a:r>
                    </a:p>
                  </a:txBody>
                  <a:tcPr/>
                </a:tc>
                <a:tc>
                  <a:txBody>
                    <a:bodyPr/>
                    <a:lstStyle/>
                    <a:p>
                      <a:pPr algn="ctr"/>
                      <a:r>
                        <a:rPr lang="en-IN" sz="2400" dirty="0"/>
                        <a:t>Slide Number</a:t>
                      </a:r>
                    </a:p>
                  </a:txBody>
                  <a:tcPr/>
                </a:tc>
                <a:extLst>
                  <a:ext uri="{0D108BD9-81ED-4DB2-BD59-A6C34878D82A}">
                    <a16:rowId xmlns:a16="http://schemas.microsoft.com/office/drawing/2014/main" val="1304117472"/>
                  </a:ext>
                </a:extLst>
              </a:tr>
              <a:tr h="690264">
                <a:tc>
                  <a:txBody>
                    <a:bodyPr/>
                    <a:lstStyle/>
                    <a:p>
                      <a:pPr algn="ctr"/>
                      <a:r>
                        <a:rPr lang="en-IN" sz="2400" dirty="0"/>
                        <a:t>Introduction and brief</a:t>
                      </a:r>
                    </a:p>
                  </a:txBody>
                  <a:tcPr/>
                </a:tc>
                <a:tc>
                  <a:txBody>
                    <a:bodyPr/>
                    <a:lstStyle/>
                    <a:p>
                      <a:pPr algn="ctr"/>
                      <a:r>
                        <a:rPr lang="en-IN" sz="2400" dirty="0"/>
                        <a:t>3-19</a:t>
                      </a:r>
                    </a:p>
                  </a:txBody>
                  <a:tcPr/>
                </a:tc>
                <a:extLst>
                  <a:ext uri="{0D108BD9-81ED-4DB2-BD59-A6C34878D82A}">
                    <a16:rowId xmlns:a16="http://schemas.microsoft.com/office/drawing/2014/main" val="2666370741"/>
                  </a:ext>
                </a:extLst>
              </a:tr>
              <a:tr h="690264">
                <a:tc>
                  <a:txBody>
                    <a:bodyPr/>
                    <a:lstStyle/>
                    <a:p>
                      <a:pPr algn="ctr"/>
                      <a:r>
                        <a:rPr lang="en-IN" sz="2400" dirty="0"/>
                        <a:t>Performance</a:t>
                      </a:r>
                    </a:p>
                  </a:txBody>
                  <a:tcPr/>
                </a:tc>
                <a:tc>
                  <a:txBody>
                    <a:bodyPr/>
                    <a:lstStyle/>
                    <a:p>
                      <a:pPr algn="ctr"/>
                      <a:r>
                        <a:rPr lang="en-IN" sz="2400" dirty="0"/>
                        <a:t>20-26</a:t>
                      </a:r>
                    </a:p>
                  </a:txBody>
                  <a:tcPr/>
                </a:tc>
                <a:extLst>
                  <a:ext uri="{0D108BD9-81ED-4DB2-BD59-A6C34878D82A}">
                    <a16:rowId xmlns:a16="http://schemas.microsoft.com/office/drawing/2014/main" val="4186580771"/>
                  </a:ext>
                </a:extLst>
              </a:tr>
              <a:tr h="690264">
                <a:tc>
                  <a:txBody>
                    <a:bodyPr/>
                    <a:lstStyle/>
                    <a:p>
                      <a:pPr algn="ctr"/>
                      <a:r>
                        <a:rPr lang="en-IN" sz="2400" dirty="0"/>
                        <a:t>Advantages</a:t>
                      </a:r>
                    </a:p>
                  </a:txBody>
                  <a:tcPr/>
                </a:tc>
                <a:tc>
                  <a:txBody>
                    <a:bodyPr/>
                    <a:lstStyle/>
                    <a:p>
                      <a:pPr algn="ctr"/>
                      <a:r>
                        <a:rPr lang="en-IN" sz="2400" dirty="0"/>
                        <a:t>27-33</a:t>
                      </a:r>
                    </a:p>
                  </a:txBody>
                  <a:tcPr/>
                </a:tc>
                <a:extLst>
                  <a:ext uri="{0D108BD9-81ED-4DB2-BD59-A6C34878D82A}">
                    <a16:rowId xmlns:a16="http://schemas.microsoft.com/office/drawing/2014/main" val="1464623253"/>
                  </a:ext>
                </a:extLst>
              </a:tr>
              <a:tr h="690264">
                <a:tc>
                  <a:txBody>
                    <a:bodyPr/>
                    <a:lstStyle/>
                    <a:p>
                      <a:pPr algn="ctr"/>
                      <a:r>
                        <a:rPr lang="en-IN" sz="2400" dirty="0"/>
                        <a:t>Disadvantages</a:t>
                      </a:r>
                    </a:p>
                  </a:txBody>
                  <a:tcPr/>
                </a:tc>
                <a:tc>
                  <a:txBody>
                    <a:bodyPr/>
                    <a:lstStyle/>
                    <a:p>
                      <a:pPr algn="ctr"/>
                      <a:r>
                        <a:rPr lang="en-IN" sz="2400" dirty="0"/>
                        <a:t>34-35</a:t>
                      </a:r>
                    </a:p>
                  </a:txBody>
                  <a:tcPr/>
                </a:tc>
                <a:extLst>
                  <a:ext uri="{0D108BD9-81ED-4DB2-BD59-A6C34878D82A}">
                    <a16:rowId xmlns:a16="http://schemas.microsoft.com/office/drawing/2014/main" val="3632071426"/>
                  </a:ext>
                </a:extLst>
              </a:tr>
              <a:tr h="690264">
                <a:tc>
                  <a:txBody>
                    <a:bodyPr/>
                    <a:lstStyle/>
                    <a:p>
                      <a:pPr algn="ctr"/>
                      <a:r>
                        <a:rPr lang="en-IN" sz="2400" dirty="0"/>
                        <a:t>Customers, use cases and applications</a:t>
                      </a:r>
                    </a:p>
                  </a:txBody>
                  <a:tcPr/>
                </a:tc>
                <a:tc>
                  <a:txBody>
                    <a:bodyPr/>
                    <a:lstStyle/>
                    <a:p>
                      <a:pPr algn="ctr"/>
                      <a:r>
                        <a:rPr lang="en-IN" sz="2400" dirty="0"/>
                        <a:t>36-42</a:t>
                      </a:r>
                    </a:p>
                  </a:txBody>
                  <a:tcPr/>
                </a:tc>
                <a:extLst>
                  <a:ext uri="{0D108BD9-81ED-4DB2-BD59-A6C34878D82A}">
                    <a16:rowId xmlns:a16="http://schemas.microsoft.com/office/drawing/2014/main" val="388707770"/>
                  </a:ext>
                </a:extLst>
              </a:tr>
            </a:tbl>
          </a:graphicData>
        </a:graphic>
      </p:graphicFrame>
    </p:spTree>
    <p:extLst>
      <p:ext uri="{BB962C8B-B14F-4D97-AF65-F5344CB8AC3E}">
        <p14:creationId xmlns:p14="http://schemas.microsoft.com/office/powerpoint/2010/main" val="815203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60F3C20-173B-44CB-815C-BD0E2A8A937F}"/>
              </a:ext>
            </a:extLst>
          </p:cNvPr>
          <p:cNvSpPr>
            <a:spLocks noGrp="1"/>
          </p:cNvSpPr>
          <p:nvPr>
            <p:ph type="ctrTitle"/>
          </p:nvPr>
        </p:nvSpPr>
        <p:spPr/>
        <p:txBody>
          <a:bodyPr/>
          <a:lstStyle/>
          <a:p>
            <a:r>
              <a:rPr lang="en-IN" dirty="0"/>
              <a:t>Performance </a:t>
            </a:r>
          </a:p>
        </p:txBody>
      </p:sp>
      <p:sp>
        <p:nvSpPr>
          <p:cNvPr id="5" name="Subtitle 4">
            <a:extLst>
              <a:ext uri="{FF2B5EF4-FFF2-40B4-BE49-F238E27FC236}">
                <a16:creationId xmlns:a16="http://schemas.microsoft.com/office/drawing/2014/main" id="{ACCEB153-6CCE-43EB-8109-1045AADDE63F}"/>
              </a:ext>
            </a:extLst>
          </p:cNvPr>
          <p:cNvSpPr>
            <a:spLocks noGrp="1"/>
          </p:cNvSpPr>
          <p:nvPr>
            <p:ph type="subTitle" idx="1"/>
          </p:nvPr>
        </p:nvSpPr>
        <p:spPr/>
        <p:txBody>
          <a:bodyPr/>
          <a:lstStyle/>
          <a:p>
            <a:r>
              <a:rPr lang="en-IN" dirty="0"/>
              <a:t>Amaan </a:t>
            </a:r>
            <a:r>
              <a:rPr lang="en-IN" dirty="0" err="1"/>
              <a:t>Naikwadi</a:t>
            </a:r>
            <a:r>
              <a:rPr lang="en-IN" dirty="0"/>
              <a:t> - 23363</a:t>
            </a:r>
          </a:p>
        </p:txBody>
      </p:sp>
    </p:spTree>
    <p:extLst>
      <p:ext uri="{BB962C8B-B14F-4D97-AF65-F5344CB8AC3E}">
        <p14:creationId xmlns:p14="http://schemas.microsoft.com/office/powerpoint/2010/main" val="12653326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A1438-2D67-41E5-BE52-77B85A3C7195}"/>
              </a:ext>
            </a:extLst>
          </p:cNvPr>
          <p:cNvSpPr>
            <a:spLocks noGrp="1"/>
          </p:cNvSpPr>
          <p:nvPr>
            <p:ph type="title"/>
          </p:nvPr>
        </p:nvSpPr>
        <p:spPr/>
        <p:txBody>
          <a:bodyPr>
            <a:normAutofit fontScale="90000"/>
          </a:bodyPr>
          <a:lstStyle/>
          <a:p>
            <a:r>
              <a:rPr lang="en-IN" sz="4000" dirty="0"/>
              <a:t>Factors affecting the performance of a Database System:</a:t>
            </a:r>
          </a:p>
        </p:txBody>
      </p:sp>
      <p:sp>
        <p:nvSpPr>
          <p:cNvPr id="3" name="Content Placeholder 2">
            <a:extLst>
              <a:ext uri="{FF2B5EF4-FFF2-40B4-BE49-F238E27FC236}">
                <a16:creationId xmlns:a16="http://schemas.microsoft.com/office/drawing/2014/main" id="{CD257B94-8ADF-4F06-9C6F-519A62B421E2}"/>
              </a:ext>
            </a:extLst>
          </p:cNvPr>
          <p:cNvSpPr>
            <a:spLocks noGrp="1"/>
          </p:cNvSpPr>
          <p:nvPr>
            <p:ph idx="1"/>
          </p:nvPr>
        </p:nvSpPr>
        <p:spPr/>
        <p:txBody>
          <a:bodyPr/>
          <a:lstStyle/>
          <a:p>
            <a:r>
              <a:rPr lang="en-US" b="0" i="0" dirty="0">
                <a:effectLst/>
                <a:latin typeface="Arial" panose="020B0604020202020204" pitchFamily="34" charset="0"/>
              </a:rPr>
              <a:t>At a high level, database performance can be defined as the rate at which a database management system (DBMS) supplies information to users.</a:t>
            </a:r>
          </a:p>
          <a:p>
            <a:r>
              <a:rPr lang="en-US" u="sng" dirty="0">
                <a:latin typeface="Arial" panose="020B0604020202020204" pitchFamily="34" charset="0"/>
              </a:rPr>
              <a:t>The factors which affect the performance of Database System are </a:t>
            </a:r>
            <a:r>
              <a:rPr lang="en-US" dirty="0">
                <a:latin typeface="Arial" panose="020B0604020202020204" pitchFamily="34" charset="0"/>
              </a:rPr>
              <a:t>– </a:t>
            </a:r>
          </a:p>
          <a:p>
            <a:pPr lvl="1"/>
            <a:r>
              <a:rPr lang="en-US" dirty="0">
                <a:latin typeface="Arial" panose="020B0604020202020204" pitchFamily="34" charset="0"/>
              </a:rPr>
              <a:t>Workload</a:t>
            </a:r>
          </a:p>
          <a:p>
            <a:pPr lvl="1"/>
            <a:r>
              <a:rPr lang="en-US" dirty="0">
                <a:latin typeface="Arial" panose="020B0604020202020204" pitchFamily="34" charset="0"/>
              </a:rPr>
              <a:t>Throughput</a:t>
            </a:r>
          </a:p>
          <a:p>
            <a:pPr lvl="1"/>
            <a:r>
              <a:rPr lang="en-US" dirty="0">
                <a:latin typeface="Arial" panose="020B0604020202020204" pitchFamily="34" charset="0"/>
              </a:rPr>
              <a:t>Resources</a:t>
            </a:r>
          </a:p>
          <a:p>
            <a:pPr lvl="1"/>
            <a:r>
              <a:rPr lang="en-US" dirty="0">
                <a:latin typeface="Arial" panose="020B0604020202020204" pitchFamily="34" charset="0"/>
              </a:rPr>
              <a:t>Optimization</a:t>
            </a:r>
          </a:p>
          <a:p>
            <a:pPr lvl="1"/>
            <a:r>
              <a:rPr lang="en-US" dirty="0">
                <a:latin typeface="Arial" panose="020B0604020202020204" pitchFamily="34" charset="0"/>
              </a:rPr>
              <a:t>Contention</a:t>
            </a:r>
            <a:endParaRPr lang="en-IN" dirty="0"/>
          </a:p>
        </p:txBody>
      </p:sp>
    </p:spTree>
    <p:extLst>
      <p:ext uri="{BB962C8B-B14F-4D97-AF65-F5344CB8AC3E}">
        <p14:creationId xmlns:p14="http://schemas.microsoft.com/office/powerpoint/2010/main" val="3189904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C7207-AB99-4A3C-B8F4-36A4C22CC038}"/>
              </a:ext>
            </a:extLst>
          </p:cNvPr>
          <p:cNvSpPr>
            <a:spLocks noGrp="1"/>
          </p:cNvSpPr>
          <p:nvPr>
            <p:ph type="title"/>
          </p:nvPr>
        </p:nvSpPr>
        <p:spPr/>
        <p:txBody>
          <a:bodyPr/>
          <a:lstStyle/>
          <a:p>
            <a:r>
              <a:rPr lang="en-IN" sz="4000" u="sng" dirty="0"/>
              <a:t>1</a:t>
            </a:r>
            <a:r>
              <a:rPr lang="en-IN" u="sng" dirty="0"/>
              <a:t>.</a:t>
            </a:r>
            <a:r>
              <a:rPr lang="en-IN" sz="4000" u="sng" dirty="0"/>
              <a:t>Workload</a:t>
            </a:r>
          </a:p>
        </p:txBody>
      </p:sp>
      <p:sp>
        <p:nvSpPr>
          <p:cNvPr id="3" name="Content Placeholder 2">
            <a:extLst>
              <a:ext uri="{FF2B5EF4-FFF2-40B4-BE49-F238E27FC236}">
                <a16:creationId xmlns:a16="http://schemas.microsoft.com/office/drawing/2014/main" id="{E857C891-9E02-4895-9993-CE5A2DF40676}"/>
              </a:ext>
            </a:extLst>
          </p:cNvPr>
          <p:cNvSpPr>
            <a:spLocks noGrp="1"/>
          </p:cNvSpPr>
          <p:nvPr>
            <p:ph idx="1"/>
          </p:nvPr>
        </p:nvSpPr>
        <p:spPr/>
        <p:txBody>
          <a:bodyPr>
            <a:normAutofit/>
          </a:bodyPr>
          <a:lstStyle/>
          <a:p>
            <a:r>
              <a:rPr lang="en-US" b="1" i="0" dirty="0">
                <a:solidFill>
                  <a:schemeClr val="tx1">
                    <a:lumMod val="65000"/>
                    <a:lumOff val="35000"/>
                  </a:schemeClr>
                </a:solidFill>
                <a:effectLst/>
                <a:latin typeface="Arial" panose="020B0604020202020204" pitchFamily="34" charset="0"/>
              </a:rPr>
              <a:t>Workload</a:t>
            </a:r>
            <a:r>
              <a:rPr lang="en-US" b="0" i="0" dirty="0">
                <a:solidFill>
                  <a:schemeClr val="tx1">
                    <a:lumMod val="65000"/>
                    <a:lumOff val="35000"/>
                  </a:schemeClr>
                </a:solidFill>
                <a:effectLst/>
                <a:latin typeface="Arial" panose="020B0604020202020204" pitchFamily="34" charset="0"/>
              </a:rPr>
              <a:t> is the activity the DBMS is requested to perform, which drives the processing demands placed on the system. Workload can fluctuate drastically by day, hour or even minute. Sometimes it's steady and predictable, but at other times it can spike, such as a heavy transaction workload in Diwali for a database supporting a retailer's e-commerce site.</a:t>
            </a:r>
          </a:p>
          <a:p>
            <a:r>
              <a:rPr lang="en-US" dirty="0">
                <a:solidFill>
                  <a:schemeClr val="tx1">
                    <a:lumMod val="65000"/>
                    <a:lumOff val="35000"/>
                  </a:schemeClr>
                </a:solidFill>
                <a:latin typeface="Arial" panose="020B0604020202020204" pitchFamily="34" charset="0"/>
              </a:rPr>
              <a:t>Amazon aurora allows you to create custom endpoints</a:t>
            </a:r>
            <a:r>
              <a:rPr lang="en-US" dirty="0">
                <a:solidFill>
                  <a:schemeClr val="tx1">
                    <a:lumMod val="65000"/>
                    <a:lumOff val="35000"/>
                  </a:schemeClr>
                </a:solidFill>
                <a:latin typeface="Arial" panose="020B0604020202020204" pitchFamily="34" charset="0"/>
                <a:cs typeface="Arial" panose="020B0604020202020204" pitchFamily="34" charset="0"/>
              </a:rPr>
              <a:t>. </a:t>
            </a:r>
            <a:r>
              <a:rPr lang="en-US" b="0" i="0" dirty="0">
                <a:solidFill>
                  <a:schemeClr val="tx1">
                    <a:lumMod val="65000"/>
                    <a:lumOff val="35000"/>
                  </a:schemeClr>
                </a:solidFill>
                <a:effectLst/>
                <a:latin typeface="Arial" panose="020B0604020202020204" pitchFamily="34" charset="0"/>
                <a:cs typeface="Arial" panose="020B0604020202020204" pitchFamily="34" charset="0"/>
              </a:rPr>
              <a:t>This allows you to distribute and load balance workloads across different sets of database instances in your Aurora cluster. When you create a custom endpoint, you can specify which instances are covered by it, and you can configure whether to automatically add newly created instances in the cluster to your custom endpoint. You can also add or delete instances from the endpoint at any time.</a:t>
            </a:r>
            <a:br>
              <a:rPr lang="en-US" b="0" i="0" dirty="0">
                <a:solidFill>
                  <a:schemeClr val="tx1">
                    <a:lumMod val="65000"/>
                    <a:lumOff val="35000"/>
                  </a:schemeClr>
                </a:solidFill>
                <a:effectLst/>
                <a:latin typeface="Arial" panose="020B0604020202020204" pitchFamily="34" charset="0"/>
                <a:cs typeface="Arial" panose="020B0604020202020204" pitchFamily="34" charset="0"/>
              </a:rPr>
            </a:br>
            <a:br>
              <a:rPr lang="en-US" b="0" i="0" dirty="0">
                <a:solidFill>
                  <a:schemeClr val="tx1">
                    <a:lumMod val="65000"/>
                    <a:lumOff val="35000"/>
                  </a:schemeClr>
                </a:solidFill>
                <a:effectLst/>
                <a:latin typeface="Arial" panose="020B0604020202020204" pitchFamily="34" charset="0"/>
                <a:cs typeface="Arial" panose="020B0604020202020204" pitchFamily="34" charset="0"/>
              </a:rPr>
            </a:br>
            <a:r>
              <a:rPr lang="en-US" b="0" i="0" dirty="0">
                <a:solidFill>
                  <a:schemeClr val="tx1">
                    <a:lumMod val="65000"/>
                    <a:lumOff val="35000"/>
                  </a:schemeClr>
                </a:solidFill>
                <a:effectLst/>
                <a:latin typeface="Arial" panose="020B0604020202020204" pitchFamily="34" charset="0"/>
                <a:cs typeface="Arial" panose="020B0604020202020204" pitchFamily="34" charset="0"/>
              </a:rPr>
              <a:t>It provides up to five times better performance than the typical MySQL database and three times better than PostgreSQL, together with increased scalability, durability, and security.</a:t>
            </a:r>
            <a:endParaRPr lang="en-IN"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911761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7302B-D986-4575-827F-2D461C8F1C2B}"/>
              </a:ext>
            </a:extLst>
          </p:cNvPr>
          <p:cNvSpPr>
            <a:spLocks noGrp="1"/>
          </p:cNvSpPr>
          <p:nvPr>
            <p:ph type="title"/>
          </p:nvPr>
        </p:nvSpPr>
        <p:spPr/>
        <p:txBody>
          <a:bodyPr/>
          <a:lstStyle/>
          <a:p>
            <a:r>
              <a:rPr lang="en-IN" sz="4000" u="sng" dirty="0"/>
              <a:t>2. Throughput</a:t>
            </a:r>
            <a:r>
              <a:rPr lang="en-IN" dirty="0"/>
              <a:t> </a:t>
            </a:r>
          </a:p>
        </p:txBody>
      </p:sp>
      <p:sp>
        <p:nvSpPr>
          <p:cNvPr id="3" name="Content Placeholder 2">
            <a:extLst>
              <a:ext uri="{FF2B5EF4-FFF2-40B4-BE49-F238E27FC236}">
                <a16:creationId xmlns:a16="http://schemas.microsoft.com/office/drawing/2014/main" id="{F205A3A2-3B9A-4912-8B02-0C083845E0D7}"/>
              </a:ext>
            </a:extLst>
          </p:cNvPr>
          <p:cNvSpPr>
            <a:spLocks noGrp="1"/>
          </p:cNvSpPr>
          <p:nvPr>
            <p:ph idx="1"/>
          </p:nvPr>
        </p:nvSpPr>
        <p:spPr/>
        <p:txBody>
          <a:bodyPr>
            <a:normAutofit/>
          </a:bodyPr>
          <a:lstStyle/>
          <a:p>
            <a:r>
              <a:rPr lang="en-US" b="1" i="0" dirty="0">
                <a:solidFill>
                  <a:schemeClr val="tx1">
                    <a:lumMod val="65000"/>
                    <a:lumOff val="35000"/>
                  </a:schemeClr>
                </a:solidFill>
                <a:effectLst/>
                <a:latin typeface="Arial" panose="020B0604020202020204" pitchFamily="34" charset="0"/>
              </a:rPr>
              <a:t>Throughput</a:t>
            </a:r>
            <a:r>
              <a:rPr lang="en-US" b="0" i="1" dirty="0">
                <a:solidFill>
                  <a:schemeClr val="tx1">
                    <a:lumMod val="65000"/>
                    <a:lumOff val="35000"/>
                  </a:schemeClr>
                </a:solidFill>
                <a:effectLst/>
                <a:latin typeface="Arial" panose="020B0604020202020204" pitchFamily="34" charset="0"/>
              </a:rPr>
              <a:t> </a:t>
            </a:r>
            <a:r>
              <a:rPr lang="en-US" b="0" i="0" dirty="0">
                <a:solidFill>
                  <a:schemeClr val="tx1">
                    <a:lumMod val="65000"/>
                    <a:lumOff val="35000"/>
                  </a:schemeClr>
                </a:solidFill>
                <a:effectLst/>
                <a:latin typeface="Arial" panose="020B0604020202020204" pitchFamily="34" charset="0"/>
              </a:rPr>
              <a:t>is a measurement of a system's ability to process data. It's a composite of I/O and CPU speed, and it can be affected by the parallel capabilities of the database server and the efficiency of the operating system and system software.</a:t>
            </a:r>
          </a:p>
          <a:p>
            <a:pPr algn="l"/>
            <a:r>
              <a:rPr lang="en-US" b="0" i="0" dirty="0">
                <a:solidFill>
                  <a:schemeClr val="tx1">
                    <a:lumMod val="65000"/>
                    <a:lumOff val="35000"/>
                  </a:schemeClr>
                </a:solidFill>
                <a:effectLst/>
                <a:latin typeface="Arial" panose="020B0604020202020204" pitchFamily="34" charset="0"/>
                <a:cs typeface="Arial" panose="020B0604020202020204" pitchFamily="34" charset="0"/>
              </a:rPr>
              <a:t>Amazon Aurora provides up to 3X Higher Throughput than PostgreSQL.</a:t>
            </a:r>
          </a:p>
          <a:p>
            <a:pPr algn="l"/>
            <a:r>
              <a:rPr lang="en-US" b="0" i="0" dirty="0">
                <a:solidFill>
                  <a:schemeClr val="tx1">
                    <a:lumMod val="65000"/>
                    <a:lumOff val="35000"/>
                  </a:schemeClr>
                </a:solidFill>
                <a:effectLst/>
                <a:latin typeface="Arial" panose="020B0604020202020204" pitchFamily="34" charset="0"/>
                <a:cs typeface="Arial" panose="020B0604020202020204" pitchFamily="34" charset="0"/>
              </a:rPr>
              <a:t>Testing on standard benchmarks has shown up to a 3x increase in throughput performance over stock PostgreSQL 9.6 on similar hardware. Amazon Aurora uses a variety of software and hardware techniques to ensure the database engine is able to fully leverage available compute, memory and networking. I/O operations use distributed systems techniques such as *quorums to improve performance consistency.</a:t>
            </a:r>
          </a:p>
          <a:p>
            <a:r>
              <a:rPr lang="en-US" sz="1500" b="0" i="0" dirty="0">
                <a:solidFill>
                  <a:schemeClr val="tx1">
                    <a:lumMod val="65000"/>
                    <a:lumOff val="35000"/>
                  </a:schemeClr>
                </a:solidFill>
                <a:effectLst/>
                <a:latin typeface="Arial" panose="020B0604020202020204" pitchFamily="34" charset="0"/>
                <a:cs typeface="Arial" panose="020B0604020202020204" pitchFamily="34" charset="0"/>
              </a:rPr>
              <a:t>*quorums -  A </a:t>
            </a:r>
            <a:r>
              <a:rPr lang="en-US" sz="1500" b="1" i="0" dirty="0">
                <a:solidFill>
                  <a:schemeClr val="tx1">
                    <a:lumMod val="65000"/>
                    <a:lumOff val="35000"/>
                  </a:schemeClr>
                </a:solidFill>
                <a:effectLst/>
                <a:latin typeface="Arial" panose="020B0604020202020204" pitchFamily="34" charset="0"/>
                <a:cs typeface="Arial" panose="020B0604020202020204" pitchFamily="34" charset="0"/>
              </a:rPr>
              <a:t>quorum</a:t>
            </a:r>
            <a:r>
              <a:rPr lang="en-US" sz="1500" b="0" i="0" dirty="0">
                <a:solidFill>
                  <a:schemeClr val="tx1">
                    <a:lumMod val="65000"/>
                    <a:lumOff val="35000"/>
                  </a:schemeClr>
                </a:solidFill>
                <a:effectLst/>
                <a:latin typeface="Arial" panose="020B0604020202020204" pitchFamily="34" charset="0"/>
                <a:cs typeface="Arial" panose="020B0604020202020204" pitchFamily="34" charset="0"/>
              </a:rPr>
              <a:t> is the minimum number of votes that a distributed transaction has to obtain in order to be allowed to perform an operation in a distributed system.</a:t>
            </a:r>
          </a:p>
        </p:txBody>
      </p:sp>
    </p:spTree>
    <p:extLst>
      <p:ext uri="{BB962C8B-B14F-4D97-AF65-F5344CB8AC3E}">
        <p14:creationId xmlns:p14="http://schemas.microsoft.com/office/powerpoint/2010/main" val="40154628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56495-22E5-4703-BBDE-10676847077D}"/>
              </a:ext>
            </a:extLst>
          </p:cNvPr>
          <p:cNvSpPr>
            <a:spLocks noGrp="1"/>
          </p:cNvSpPr>
          <p:nvPr>
            <p:ph type="title"/>
          </p:nvPr>
        </p:nvSpPr>
        <p:spPr/>
        <p:txBody>
          <a:bodyPr>
            <a:normAutofit/>
          </a:bodyPr>
          <a:lstStyle/>
          <a:p>
            <a:r>
              <a:rPr lang="en-IN" sz="4000" u="sng" dirty="0"/>
              <a:t>3. Resources</a:t>
            </a:r>
          </a:p>
        </p:txBody>
      </p:sp>
      <p:sp>
        <p:nvSpPr>
          <p:cNvPr id="3" name="Content Placeholder 2">
            <a:extLst>
              <a:ext uri="{FF2B5EF4-FFF2-40B4-BE49-F238E27FC236}">
                <a16:creationId xmlns:a16="http://schemas.microsoft.com/office/drawing/2014/main" id="{BAEA4EEC-30F3-499D-BB36-698FA4D946B0}"/>
              </a:ext>
            </a:extLst>
          </p:cNvPr>
          <p:cNvSpPr>
            <a:spLocks noGrp="1"/>
          </p:cNvSpPr>
          <p:nvPr>
            <p:ph idx="1"/>
          </p:nvPr>
        </p:nvSpPr>
        <p:spPr/>
        <p:txBody>
          <a:bodyPr/>
          <a:lstStyle/>
          <a:p>
            <a:r>
              <a:rPr lang="en-US" b="1" i="0" dirty="0">
                <a:solidFill>
                  <a:schemeClr val="tx1">
                    <a:lumMod val="65000"/>
                    <a:lumOff val="35000"/>
                  </a:schemeClr>
                </a:solidFill>
                <a:effectLst/>
                <a:latin typeface="Arial" panose="020B0604020202020204" pitchFamily="34" charset="0"/>
              </a:rPr>
              <a:t>Resources </a:t>
            </a:r>
            <a:r>
              <a:rPr lang="en-US" b="0" i="0" dirty="0">
                <a:solidFill>
                  <a:schemeClr val="tx1">
                    <a:lumMod val="65000"/>
                    <a:lumOff val="35000"/>
                  </a:schemeClr>
                </a:solidFill>
                <a:effectLst/>
                <a:latin typeface="Arial" panose="020B0604020202020204" pitchFamily="34" charset="0"/>
              </a:rPr>
              <a:t>are the hardware and software tools at the disposal of the system -- such as database kernel, disk space, memory, cache controllers and microcode. The performance of accessing and modifying data in the database can be improved by the proper allocation and application of resources.</a:t>
            </a:r>
          </a:p>
          <a:p>
            <a:endParaRPr lang="en-IN" dirty="0"/>
          </a:p>
        </p:txBody>
      </p:sp>
    </p:spTree>
    <p:extLst>
      <p:ext uri="{BB962C8B-B14F-4D97-AF65-F5344CB8AC3E}">
        <p14:creationId xmlns:p14="http://schemas.microsoft.com/office/powerpoint/2010/main" val="11749493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A992B-A23B-4945-83C6-D83A5C25A713}"/>
              </a:ext>
            </a:extLst>
          </p:cNvPr>
          <p:cNvSpPr>
            <a:spLocks noGrp="1"/>
          </p:cNvSpPr>
          <p:nvPr>
            <p:ph type="title"/>
          </p:nvPr>
        </p:nvSpPr>
        <p:spPr/>
        <p:txBody>
          <a:bodyPr>
            <a:normAutofit/>
          </a:bodyPr>
          <a:lstStyle/>
          <a:p>
            <a:r>
              <a:rPr lang="en-IN" sz="4000" u="sng" dirty="0"/>
              <a:t>4. Optimization</a:t>
            </a:r>
          </a:p>
        </p:txBody>
      </p:sp>
      <p:sp>
        <p:nvSpPr>
          <p:cNvPr id="3" name="Content Placeholder 2">
            <a:extLst>
              <a:ext uri="{FF2B5EF4-FFF2-40B4-BE49-F238E27FC236}">
                <a16:creationId xmlns:a16="http://schemas.microsoft.com/office/drawing/2014/main" id="{3C3189FD-DD17-4AC0-BA62-A139CFFADB82}"/>
              </a:ext>
            </a:extLst>
          </p:cNvPr>
          <p:cNvSpPr>
            <a:spLocks noGrp="1"/>
          </p:cNvSpPr>
          <p:nvPr>
            <p:ph idx="1"/>
          </p:nvPr>
        </p:nvSpPr>
        <p:spPr/>
        <p:txBody>
          <a:bodyPr/>
          <a:lstStyle/>
          <a:p>
            <a:r>
              <a:rPr lang="en-US" b="1" i="0" dirty="0">
                <a:solidFill>
                  <a:schemeClr val="tx1">
                    <a:lumMod val="65000"/>
                    <a:lumOff val="35000"/>
                  </a:schemeClr>
                </a:solidFill>
                <a:effectLst/>
                <a:latin typeface="Arial" panose="020B0604020202020204" pitchFamily="34" charset="0"/>
              </a:rPr>
              <a:t>Optimization </a:t>
            </a:r>
            <a:r>
              <a:rPr lang="en-US" b="0" i="0" dirty="0">
                <a:solidFill>
                  <a:schemeClr val="tx1">
                    <a:lumMod val="65000"/>
                    <a:lumOff val="35000"/>
                  </a:schemeClr>
                </a:solidFill>
                <a:effectLst/>
                <a:latin typeface="Arial" panose="020B0604020202020204" pitchFamily="34" charset="0"/>
              </a:rPr>
              <a:t>speeds up query performance. All types of systems can be optimized, but relational databases are unique in that query optimization is primarily accomplished internal to the DBMS.</a:t>
            </a:r>
          </a:p>
          <a:p>
            <a:r>
              <a:rPr lang="en-US" b="0" i="0" dirty="0">
                <a:solidFill>
                  <a:schemeClr val="tx1">
                    <a:lumMod val="65000"/>
                    <a:lumOff val="35000"/>
                  </a:schemeClr>
                </a:solidFill>
                <a:effectLst/>
                <a:latin typeface="Arial" panose="020B0604020202020204" pitchFamily="34" charset="0"/>
                <a:cs typeface="Arial" panose="020B0604020202020204" pitchFamily="34" charset="0"/>
              </a:rPr>
              <a:t>Aurora offers a high-performance storage subsystem, with its MySQL- and PostgreSQL-compatible database engines customized to leverage rapid distributed storage. To accommodate changing requirements, the underlying storage system scales up automatically when necessary, up to 64 TB. Aurora can automate and standardize database clustering and replication, which are among the most difficult aspects of database administration, configuration, and management.</a:t>
            </a:r>
            <a:endParaRPr lang="en-IN"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60553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60BA7-8F4A-4B59-BFE4-E3210462961C}"/>
              </a:ext>
            </a:extLst>
          </p:cNvPr>
          <p:cNvSpPr>
            <a:spLocks noGrp="1"/>
          </p:cNvSpPr>
          <p:nvPr>
            <p:ph type="title"/>
          </p:nvPr>
        </p:nvSpPr>
        <p:spPr/>
        <p:txBody>
          <a:bodyPr>
            <a:normAutofit/>
          </a:bodyPr>
          <a:lstStyle/>
          <a:p>
            <a:r>
              <a:rPr lang="en-IN" sz="4000" u="sng" dirty="0"/>
              <a:t>5. Contention</a:t>
            </a:r>
          </a:p>
        </p:txBody>
      </p:sp>
      <p:sp>
        <p:nvSpPr>
          <p:cNvPr id="3" name="Content Placeholder 2">
            <a:extLst>
              <a:ext uri="{FF2B5EF4-FFF2-40B4-BE49-F238E27FC236}">
                <a16:creationId xmlns:a16="http://schemas.microsoft.com/office/drawing/2014/main" id="{698CAAD0-3B32-44E1-B8E2-32CF32330205}"/>
              </a:ext>
            </a:extLst>
          </p:cNvPr>
          <p:cNvSpPr>
            <a:spLocks noGrp="1"/>
          </p:cNvSpPr>
          <p:nvPr>
            <p:ph idx="1"/>
          </p:nvPr>
        </p:nvSpPr>
        <p:spPr/>
        <p:txBody>
          <a:bodyPr/>
          <a:lstStyle/>
          <a:p>
            <a:r>
              <a:rPr lang="en-US" b="1" i="0" dirty="0">
                <a:effectLst/>
                <a:latin typeface="Arial" panose="020B0604020202020204" pitchFamily="34" charset="0"/>
              </a:rPr>
              <a:t>Contention</a:t>
            </a:r>
            <a:r>
              <a:rPr lang="en-US" b="1" i="1" dirty="0">
                <a:effectLst/>
                <a:latin typeface="Arial" panose="020B0604020202020204" pitchFamily="34" charset="0"/>
              </a:rPr>
              <a:t> </a:t>
            </a:r>
            <a:r>
              <a:rPr lang="en-US" b="0" i="0" dirty="0">
                <a:effectLst/>
                <a:latin typeface="Arial" panose="020B0604020202020204" pitchFamily="34" charset="0"/>
              </a:rPr>
              <a:t>results when the demand for a particular system resource is high, for example, if two or more components of the workload are attempting to use a single resource in a conflicting way, such as dual updates to the same piece of data. As contention increases, throughput decreases.</a:t>
            </a:r>
          </a:p>
          <a:p>
            <a:r>
              <a:rPr lang="en-US" b="0" i="0" dirty="0">
                <a:solidFill>
                  <a:schemeClr val="tx1">
                    <a:lumMod val="65000"/>
                    <a:lumOff val="35000"/>
                  </a:schemeClr>
                </a:solidFill>
                <a:effectLst/>
                <a:latin typeface="Arial" panose="020B0604020202020204" pitchFamily="34" charset="0"/>
                <a:cs typeface="Arial" panose="020B0604020202020204" pitchFamily="34" charset="0"/>
              </a:rPr>
              <a:t>Hot row Contention provides up to 16x throughput improvement in transactions per minute relative to MySQL 5.7 when there are many transactions contending for the rows on the same page.</a:t>
            </a:r>
            <a:endParaRPr lang="en-IN"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96707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74CC3-6EFC-4B82-A47C-458093BF68C4}"/>
              </a:ext>
            </a:extLst>
          </p:cNvPr>
          <p:cNvSpPr>
            <a:spLocks noGrp="1"/>
          </p:cNvSpPr>
          <p:nvPr>
            <p:ph type="ctrTitle"/>
          </p:nvPr>
        </p:nvSpPr>
        <p:spPr/>
        <p:txBody>
          <a:bodyPr/>
          <a:lstStyle/>
          <a:p>
            <a:r>
              <a:rPr lang="en-US" dirty="0"/>
              <a:t>Advantages:</a:t>
            </a:r>
            <a:endParaRPr lang="en-IN" dirty="0"/>
          </a:p>
        </p:txBody>
      </p:sp>
      <p:sp>
        <p:nvSpPr>
          <p:cNvPr id="3" name="Subtitle 2">
            <a:extLst>
              <a:ext uri="{FF2B5EF4-FFF2-40B4-BE49-F238E27FC236}">
                <a16:creationId xmlns:a16="http://schemas.microsoft.com/office/drawing/2014/main" id="{8F2A244B-05D6-4959-B530-FA6FE46094EC}"/>
              </a:ext>
            </a:extLst>
          </p:cNvPr>
          <p:cNvSpPr>
            <a:spLocks noGrp="1"/>
          </p:cNvSpPr>
          <p:nvPr>
            <p:ph type="subTitle" idx="1"/>
          </p:nvPr>
        </p:nvSpPr>
        <p:spPr/>
        <p:txBody>
          <a:bodyPr/>
          <a:lstStyle/>
          <a:p>
            <a:r>
              <a:rPr lang="en-IN" dirty="0"/>
              <a:t>Yash Patwardhan - 23361</a:t>
            </a:r>
          </a:p>
        </p:txBody>
      </p:sp>
    </p:spTree>
    <p:extLst>
      <p:ext uri="{BB962C8B-B14F-4D97-AF65-F5344CB8AC3E}">
        <p14:creationId xmlns:p14="http://schemas.microsoft.com/office/powerpoint/2010/main" val="40192504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9E120-09EE-490D-8F1A-B2237DE9E46E}"/>
              </a:ext>
            </a:extLst>
          </p:cNvPr>
          <p:cNvSpPr>
            <a:spLocks noGrp="1"/>
          </p:cNvSpPr>
          <p:nvPr>
            <p:ph type="title"/>
          </p:nvPr>
        </p:nvSpPr>
        <p:spPr>
          <a:xfrm>
            <a:off x="688702" y="999202"/>
            <a:ext cx="10571998" cy="970450"/>
          </a:xfrm>
        </p:spPr>
        <p:txBody>
          <a:bodyPr/>
          <a:lstStyle/>
          <a:p>
            <a:r>
              <a:rPr lang="en-IN" b="0" i="0" dirty="0">
                <a:solidFill>
                  <a:schemeClr val="tx1"/>
                </a:solidFill>
                <a:effectLst/>
                <a:latin typeface="AmazonEmberBold"/>
              </a:rPr>
              <a:t>High Performance and Scalability</a:t>
            </a:r>
            <a:br>
              <a:rPr lang="en-IN" b="0" i="0" dirty="0">
                <a:solidFill>
                  <a:schemeClr val="tx1"/>
                </a:solidFill>
                <a:effectLst/>
                <a:latin typeface="AmazonEmberBold"/>
              </a:rPr>
            </a:br>
            <a:endParaRPr lang="en-IN" dirty="0">
              <a:solidFill>
                <a:schemeClr val="tx1"/>
              </a:solidFill>
            </a:endParaRPr>
          </a:p>
        </p:txBody>
      </p:sp>
      <p:sp>
        <p:nvSpPr>
          <p:cNvPr id="3" name="Content Placeholder 2">
            <a:extLst>
              <a:ext uri="{FF2B5EF4-FFF2-40B4-BE49-F238E27FC236}">
                <a16:creationId xmlns:a16="http://schemas.microsoft.com/office/drawing/2014/main" id="{71761925-D21B-41CC-8B4E-B9FDEBF009CF}"/>
              </a:ext>
            </a:extLst>
          </p:cNvPr>
          <p:cNvSpPr>
            <a:spLocks noGrp="1"/>
          </p:cNvSpPr>
          <p:nvPr>
            <p:ph idx="1"/>
          </p:nvPr>
        </p:nvSpPr>
        <p:spPr/>
        <p:txBody>
          <a:bodyPr/>
          <a:lstStyle/>
          <a:p>
            <a:r>
              <a:rPr lang="en-US" b="0" i="0" dirty="0">
                <a:effectLst/>
                <a:latin typeface="AmazonEmber"/>
              </a:rPr>
              <a:t>Get 5X the throughput of standard MySQL and 3X the throughput of standard PostgreSQL.</a:t>
            </a:r>
          </a:p>
          <a:p>
            <a:r>
              <a:rPr lang="en-US" dirty="0">
                <a:latin typeface="AmazonEmber"/>
              </a:rPr>
              <a:t>E</a:t>
            </a:r>
            <a:r>
              <a:rPr lang="en-US" b="0" i="0" dirty="0">
                <a:effectLst/>
                <a:latin typeface="AmazonEmber"/>
              </a:rPr>
              <a:t>asily scale your database deployment up and down from smaller to larger instance types as your needs change.</a:t>
            </a:r>
          </a:p>
          <a:p>
            <a:r>
              <a:rPr lang="en-US" b="0" i="0" dirty="0">
                <a:effectLst/>
                <a:latin typeface="AmazonEmber"/>
              </a:rPr>
              <a:t>Amazon Aurora automatically grows storage as needed, up to 128TB per database instance. </a:t>
            </a:r>
            <a:endParaRPr lang="en-IN" dirty="0"/>
          </a:p>
        </p:txBody>
      </p:sp>
    </p:spTree>
    <p:extLst>
      <p:ext uri="{BB962C8B-B14F-4D97-AF65-F5344CB8AC3E}">
        <p14:creationId xmlns:p14="http://schemas.microsoft.com/office/powerpoint/2010/main" val="37404321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3B437-C779-4644-B8F0-F8FEA2FCBAC2}"/>
              </a:ext>
            </a:extLst>
          </p:cNvPr>
          <p:cNvSpPr>
            <a:spLocks noGrp="1"/>
          </p:cNvSpPr>
          <p:nvPr>
            <p:ph type="title"/>
          </p:nvPr>
        </p:nvSpPr>
        <p:spPr>
          <a:xfrm>
            <a:off x="879456" y="1025686"/>
            <a:ext cx="10571998" cy="970450"/>
          </a:xfrm>
        </p:spPr>
        <p:txBody>
          <a:bodyPr/>
          <a:lstStyle/>
          <a:p>
            <a:r>
              <a:rPr lang="en-IN" b="0" i="0" dirty="0">
                <a:solidFill>
                  <a:schemeClr val="tx1"/>
                </a:solidFill>
                <a:effectLst/>
                <a:latin typeface="AmazonEmberBold"/>
              </a:rPr>
              <a:t>High Availability and Durability</a:t>
            </a:r>
            <a:br>
              <a:rPr lang="en-IN" b="0" i="0" dirty="0">
                <a:solidFill>
                  <a:schemeClr val="tx1"/>
                </a:solidFill>
                <a:effectLst/>
                <a:latin typeface="AmazonEmberBold"/>
              </a:rPr>
            </a:br>
            <a:endParaRPr lang="en-IN" dirty="0">
              <a:solidFill>
                <a:schemeClr val="tx1"/>
              </a:solidFill>
            </a:endParaRPr>
          </a:p>
        </p:txBody>
      </p:sp>
      <p:sp>
        <p:nvSpPr>
          <p:cNvPr id="3" name="Content Placeholder 2">
            <a:extLst>
              <a:ext uri="{FF2B5EF4-FFF2-40B4-BE49-F238E27FC236}">
                <a16:creationId xmlns:a16="http://schemas.microsoft.com/office/drawing/2014/main" id="{FB734FF5-8F4F-4150-AA64-942A18846D3C}"/>
              </a:ext>
            </a:extLst>
          </p:cNvPr>
          <p:cNvSpPr>
            <a:spLocks noGrp="1"/>
          </p:cNvSpPr>
          <p:nvPr>
            <p:ph idx="1"/>
          </p:nvPr>
        </p:nvSpPr>
        <p:spPr>
          <a:xfrm>
            <a:off x="935854" y="1790114"/>
            <a:ext cx="10515600" cy="4351338"/>
          </a:xfrm>
        </p:spPr>
        <p:txBody>
          <a:bodyPr/>
          <a:lstStyle/>
          <a:p>
            <a:r>
              <a:rPr lang="en-US" b="0" i="0" dirty="0">
                <a:effectLst/>
                <a:latin typeface="AmazonEmber"/>
              </a:rPr>
              <a:t>Amazon Aurora is designed to offer greater than 99.99% availability, replicating 6 copies of your data across 3 Availability Zones and backing up your data continuously to Amazon S3. </a:t>
            </a:r>
          </a:p>
          <a:p>
            <a:r>
              <a:rPr lang="en-US" b="0" i="0" dirty="0">
                <a:effectLst/>
                <a:latin typeface="AmazonEmber"/>
              </a:rPr>
              <a:t>It transparently recovers from physical storage failures; instance failover typically takes less than 30 seconds.</a:t>
            </a:r>
            <a:endParaRPr lang="en-US" dirty="0">
              <a:latin typeface="AmazonEmber"/>
            </a:endParaRPr>
          </a:p>
          <a:p>
            <a:r>
              <a:rPr lang="en-US" b="0" i="0" dirty="0">
                <a:effectLst/>
                <a:latin typeface="AmazonEmber"/>
              </a:rPr>
              <a:t>You can also backtrack within seconds to a previous point in time, to recover from user errors. </a:t>
            </a:r>
            <a:endParaRPr lang="en-IN" dirty="0"/>
          </a:p>
        </p:txBody>
      </p:sp>
    </p:spTree>
    <p:extLst>
      <p:ext uri="{BB962C8B-B14F-4D97-AF65-F5344CB8AC3E}">
        <p14:creationId xmlns:p14="http://schemas.microsoft.com/office/powerpoint/2010/main" val="2348891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81F5F-E9B1-42DD-8CAB-6BEE05D7D1AD}"/>
              </a:ext>
            </a:extLst>
          </p:cNvPr>
          <p:cNvSpPr>
            <a:spLocks noGrp="1"/>
          </p:cNvSpPr>
          <p:nvPr>
            <p:ph type="ctrTitle"/>
          </p:nvPr>
        </p:nvSpPr>
        <p:spPr/>
        <p:txBody>
          <a:bodyPr/>
          <a:lstStyle/>
          <a:p>
            <a:r>
              <a:rPr lang="en-IN" dirty="0"/>
              <a:t>Introduction to Amazon Aurora</a:t>
            </a:r>
          </a:p>
        </p:txBody>
      </p:sp>
      <p:sp>
        <p:nvSpPr>
          <p:cNvPr id="3" name="Subtitle 2">
            <a:extLst>
              <a:ext uri="{FF2B5EF4-FFF2-40B4-BE49-F238E27FC236}">
                <a16:creationId xmlns:a16="http://schemas.microsoft.com/office/drawing/2014/main" id="{BFF6C2FB-73A2-4463-88FE-6F9AF6D5EEC7}"/>
              </a:ext>
            </a:extLst>
          </p:cNvPr>
          <p:cNvSpPr>
            <a:spLocks noGrp="1"/>
          </p:cNvSpPr>
          <p:nvPr>
            <p:ph type="subTitle" idx="1"/>
          </p:nvPr>
        </p:nvSpPr>
        <p:spPr/>
        <p:txBody>
          <a:bodyPr/>
          <a:lstStyle/>
          <a:p>
            <a:r>
              <a:rPr lang="en-IN" dirty="0"/>
              <a:t>Aditya Kangune - 23365</a:t>
            </a:r>
          </a:p>
        </p:txBody>
      </p:sp>
    </p:spTree>
    <p:extLst>
      <p:ext uri="{BB962C8B-B14F-4D97-AF65-F5344CB8AC3E}">
        <p14:creationId xmlns:p14="http://schemas.microsoft.com/office/powerpoint/2010/main" val="42796794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CEA60-C0A3-4C27-B17E-F8F16EBFA5BF}"/>
              </a:ext>
            </a:extLst>
          </p:cNvPr>
          <p:cNvSpPr>
            <a:spLocks noGrp="1"/>
          </p:cNvSpPr>
          <p:nvPr>
            <p:ph type="title"/>
          </p:nvPr>
        </p:nvSpPr>
        <p:spPr>
          <a:xfrm>
            <a:off x="959290" y="1081670"/>
            <a:ext cx="10571998" cy="970450"/>
          </a:xfrm>
        </p:spPr>
        <p:txBody>
          <a:bodyPr/>
          <a:lstStyle/>
          <a:p>
            <a:r>
              <a:rPr lang="en-IN" b="0" i="0" dirty="0">
                <a:solidFill>
                  <a:schemeClr val="tx1"/>
                </a:solidFill>
                <a:effectLst/>
                <a:latin typeface="AmazonEmberBold"/>
              </a:rPr>
              <a:t>Highly Secure</a:t>
            </a:r>
            <a:br>
              <a:rPr lang="en-IN" b="0" i="0" dirty="0">
                <a:solidFill>
                  <a:schemeClr val="tx1"/>
                </a:solidFill>
                <a:effectLst/>
                <a:latin typeface="AmazonEmberBold"/>
              </a:rPr>
            </a:br>
            <a:endParaRPr lang="en-IN" dirty="0">
              <a:solidFill>
                <a:schemeClr val="tx1"/>
              </a:solidFill>
            </a:endParaRPr>
          </a:p>
        </p:txBody>
      </p:sp>
      <p:sp>
        <p:nvSpPr>
          <p:cNvPr id="3" name="Content Placeholder 2">
            <a:extLst>
              <a:ext uri="{FF2B5EF4-FFF2-40B4-BE49-F238E27FC236}">
                <a16:creationId xmlns:a16="http://schemas.microsoft.com/office/drawing/2014/main" id="{64C4A645-E370-4CFF-9738-4EBE242907B0}"/>
              </a:ext>
            </a:extLst>
          </p:cNvPr>
          <p:cNvSpPr>
            <a:spLocks noGrp="1"/>
          </p:cNvSpPr>
          <p:nvPr>
            <p:ph idx="1"/>
          </p:nvPr>
        </p:nvSpPr>
        <p:spPr/>
        <p:txBody>
          <a:bodyPr/>
          <a:lstStyle/>
          <a:p>
            <a:r>
              <a:rPr lang="en-US" b="0" i="0" dirty="0">
                <a:effectLst/>
                <a:latin typeface="AmazonEmber"/>
              </a:rPr>
              <a:t>Amazon Aurora provides multiple levels of security for your database.</a:t>
            </a:r>
          </a:p>
          <a:p>
            <a:r>
              <a:rPr lang="en-US" b="0" i="0" dirty="0">
                <a:effectLst/>
                <a:latin typeface="AmazonEmber"/>
              </a:rPr>
              <a:t> These include network isolation using </a:t>
            </a:r>
            <a:r>
              <a:rPr lang="en-US" b="0" i="0" u="none" strike="noStrike" dirty="0">
                <a:effectLst/>
                <a:latin typeface="AmazonEmber"/>
                <a:hlinkClick r:id="rId2">
                  <a:extLst>
                    <a:ext uri="{A12FA001-AC4F-418D-AE19-62706E023703}">
                      <ahyp:hlinkClr xmlns:ahyp="http://schemas.microsoft.com/office/drawing/2018/hyperlinkcolor" val="tx"/>
                    </a:ext>
                  </a:extLst>
                </a:hlinkClick>
              </a:rPr>
              <a:t>Amazon VPC</a:t>
            </a:r>
            <a:r>
              <a:rPr lang="en-US" b="0" i="0" dirty="0">
                <a:effectLst/>
                <a:latin typeface="AmazonEmber"/>
              </a:rPr>
              <a:t>, encryption at rest using keys you create and control through </a:t>
            </a:r>
            <a:r>
              <a:rPr lang="en-US" b="0" i="0" u="none" strike="noStrike" dirty="0">
                <a:effectLst/>
                <a:latin typeface="AmazonEmber"/>
                <a:hlinkClick r:id="rId3">
                  <a:extLst>
                    <a:ext uri="{A12FA001-AC4F-418D-AE19-62706E023703}">
                      <ahyp:hlinkClr xmlns:ahyp="http://schemas.microsoft.com/office/drawing/2018/hyperlinkcolor" val="tx"/>
                    </a:ext>
                  </a:extLst>
                </a:hlinkClick>
              </a:rPr>
              <a:t>AWS Key Management Service</a:t>
            </a:r>
            <a:r>
              <a:rPr lang="en-US" b="0" i="0" dirty="0">
                <a:effectLst/>
                <a:latin typeface="AmazonEmber"/>
              </a:rPr>
              <a:t> (KMS) and encryption of data in transit using SSL. </a:t>
            </a:r>
          </a:p>
          <a:p>
            <a:r>
              <a:rPr lang="en-US" b="0" i="0" dirty="0">
                <a:effectLst/>
                <a:latin typeface="AmazonEmber"/>
              </a:rPr>
              <a:t>On an encrypted Amazon Aurora instance, data in the underlying storage is encrypted, as are the automated backups, snapshots, and replicas in the same cluster.</a:t>
            </a:r>
            <a:endParaRPr lang="en-IN" dirty="0"/>
          </a:p>
        </p:txBody>
      </p:sp>
    </p:spTree>
    <p:extLst>
      <p:ext uri="{BB962C8B-B14F-4D97-AF65-F5344CB8AC3E}">
        <p14:creationId xmlns:p14="http://schemas.microsoft.com/office/powerpoint/2010/main" val="25806439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FB192-ED99-4101-A315-BF770CCD582B}"/>
              </a:ext>
            </a:extLst>
          </p:cNvPr>
          <p:cNvSpPr>
            <a:spLocks noGrp="1"/>
          </p:cNvSpPr>
          <p:nvPr>
            <p:ph type="title"/>
          </p:nvPr>
        </p:nvSpPr>
        <p:spPr>
          <a:xfrm>
            <a:off x="818712" y="1100331"/>
            <a:ext cx="10571998" cy="970450"/>
          </a:xfrm>
        </p:spPr>
        <p:txBody>
          <a:bodyPr/>
          <a:lstStyle/>
          <a:p>
            <a:r>
              <a:rPr lang="en-IN" b="0" i="0" dirty="0">
                <a:solidFill>
                  <a:schemeClr val="tx1"/>
                </a:solidFill>
                <a:effectLst/>
                <a:latin typeface="AmazonEmberBold"/>
              </a:rPr>
              <a:t>MySQL and PostgreSQL Compatible</a:t>
            </a:r>
            <a:br>
              <a:rPr lang="en-IN" b="0" i="0" dirty="0">
                <a:solidFill>
                  <a:schemeClr val="tx1"/>
                </a:solidFill>
                <a:effectLst/>
                <a:latin typeface="AmazonEmberBold"/>
              </a:rPr>
            </a:br>
            <a:endParaRPr lang="en-IN" dirty="0">
              <a:solidFill>
                <a:schemeClr val="tx1"/>
              </a:solidFill>
            </a:endParaRPr>
          </a:p>
        </p:txBody>
      </p:sp>
      <p:sp>
        <p:nvSpPr>
          <p:cNvPr id="3" name="Content Placeholder 2">
            <a:extLst>
              <a:ext uri="{FF2B5EF4-FFF2-40B4-BE49-F238E27FC236}">
                <a16:creationId xmlns:a16="http://schemas.microsoft.com/office/drawing/2014/main" id="{029B7A0D-6668-4F7B-8A16-3245E7180668}"/>
              </a:ext>
            </a:extLst>
          </p:cNvPr>
          <p:cNvSpPr>
            <a:spLocks noGrp="1"/>
          </p:cNvSpPr>
          <p:nvPr>
            <p:ph idx="1"/>
          </p:nvPr>
        </p:nvSpPr>
        <p:spPr/>
        <p:txBody>
          <a:bodyPr/>
          <a:lstStyle/>
          <a:p>
            <a:r>
              <a:rPr lang="en-US" b="0" i="0" dirty="0">
                <a:effectLst/>
                <a:latin typeface="AmazonEmber"/>
              </a:rPr>
              <a:t>The Amazon Aurora database engine is fully compatible with existing MySQL and PostgreSQL open source databases, and adds compatibility for new releases regularly. </a:t>
            </a:r>
          </a:p>
          <a:p>
            <a:r>
              <a:rPr lang="en-US" b="0" i="0" dirty="0">
                <a:effectLst/>
                <a:latin typeface="AmazonEmber"/>
              </a:rPr>
              <a:t>This means you can easily migrate MySQL or PostgreSQL databases to Aurora using standard MySQL or PostgreSQL import/export tools or snapshots. </a:t>
            </a:r>
          </a:p>
          <a:p>
            <a:r>
              <a:rPr lang="en-US" dirty="0">
                <a:latin typeface="AmazonEmber"/>
              </a:rPr>
              <a:t>T</a:t>
            </a:r>
            <a:r>
              <a:rPr lang="en-US" b="0" i="0" dirty="0">
                <a:effectLst/>
                <a:latin typeface="AmazonEmber"/>
              </a:rPr>
              <a:t>he code, applications, drivers, and tools you already use with your existing databases can be used with Amazon Aurora with little or no change.</a:t>
            </a:r>
            <a:endParaRPr lang="en-IN" dirty="0"/>
          </a:p>
        </p:txBody>
      </p:sp>
    </p:spTree>
    <p:extLst>
      <p:ext uri="{BB962C8B-B14F-4D97-AF65-F5344CB8AC3E}">
        <p14:creationId xmlns:p14="http://schemas.microsoft.com/office/powerpoint/2010/main" val="26732701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09B0-0533-4DF4-8F79-4A020E573E1D}"/>
              </a:ext>
            </a:extLst>
          </p:cNvPr>
          <p:cNvSpPr>
            <a:spLocks noGrp="1"/>
          </p:cNvSpPr>
          <p:nvPr>
            <p:ph type="title"/>
          </p:nvPr>
        </p:nvSpPr>
        <p:spPr>
          <a:xfrm>
            <a:off x="801288" y="1737062"/>
            <a:ext cx="10571998" cy="970450"/>
          </a:xfrm>
        </p:spPr>
        <p:txBody>
          <a:bodyPr>
            <a:normAutofit fontScale="90000"/>
          </a:bodyPr>
          <a:lstStyle/>
          <a:p>
            <a:r>
              <a:rPr lang="en-IN" b="0" i="0" dirty="0">
                <a:solidFill>
                  <a:schemeClr val="tx1"/>
                </a:solidFill>
                <a:effectLst/>
                <a:latin typeface="AmazonEmberBold"/>
              </a:rPr>
              <a:t>Fully Managed</a:t>
            </a:r>
            <a:br>
              <a:rPr lang="en-IN" b="0" i="0" dirty="0">
                <a:solidFill>
                  <a:schemeClr val="tx1"/>
                </a:solidFill>
                <a:effectLst/>
                <a:latin typeface="AmazonEmberBold"/>
              </a:rPr>
            </a:br>
            <a:br>
              <a:rPr lang="en-IN" b="0" i="0" dirty="0">
                <a:solidFill>
                  <a:schemeClr val="tx1"/>
                </a:solidFill>
                <a:effectLst/>
                <a:latin typeface="AmazonEmber"/>
              </a:rPr>
            </a:br>
            <a:endParaRPr lang="en-IN" dirty="0">
              <a:solidFill>
                <a:schemeClr val="tx1"/>
              </a:solidFill>
            </a:endParaRPr>
          </a:p>
        </p:txBody>
      </p:sp>
      <p:sp>
        <p:nvSpPr>
          <p:cNvPr id="3" name="Content Placeholder 2">
            <a:extLst>
              <a:ext uri="{FF2B5EF4-FFF2-40B4-BE49-F238E27FC236}">
                <a16:creationId xmlns:a16="http://schemas.microsoft.com/office/drawing/2014/main" id="{67E17906-E67D-46CF-90C8-2415ACADCBAD}"/>
              </a:ext>
            </a:extLst>
          </p:cNvPr>
          <p:cNvSpPr>
            <a:spLocks noGrp="1"/>
          </p:cNvSpPr>
          <p:nvPr>
            <p:ph idx="1"/>
          </p:nvPr>
        </p:nvSpPr>
        <p:spPr/>
        <p:txBody>
          <a:bodyPr/>
          <a:lstStyle/>
          <a:p>
            <a:r>
              <a:rPr lang="en-US" b="0" i="0" dirty="0">
                <a:effectLst/>
                <a:latin typeface="AmazonEmber"/>
              </a:rPr>
              <a:t>Amazon Aurora is fully managed by Amazon Relational Database Service (RDS).  </a:t>
            </a:r>
          </a:p>
          <a:p>
            <a:r>
              <a:rPr lang="en-US" dirty="0">
                <a:latin typeface="AmazonEmber"/>
              </a:rPr>
              <a:t>N</a:t>
            </a:r>
            <a:r>
              <a:rPr lang="en-US" b="0" i="0" dirty="0">
                <a:effectLst/>
                <a:latin typeface="AmazonEmber"/>
              </a:rPr>
              <a:t>o longer need to worry about database management tasks such as hardware provisioning, software patching, setup, configuration, or backups. Aurora automatically and continuously monitors and backs up your database to Amazon S3, enabling granular point-in-time recovery. </a:t>
            </a:r>
          </a:p>
          <a:p>
            <a:r>
              <a:rPr lang="en-US" b="0" i="0" dirty="0">
                <a:effectLst/>
                <a:latin typeface="AmazonEmber"/>
              </a:rPr>
              <a:t>You can monitor database performance using Amazon CloudWatch, </a:t>
            </a:r>
            <a:r>
              <a:rPr lang="en-US" b="0" i="0" u="none" strike="noStrike" dirty="0">
                <a:effectLst/>
                <a:latin typeface="AmazonEmber"/>
                <a:hlinkClick r:id="rId2">
                  <a:extLst>
                    <a:ext uri="{A12FA001-AC4F-418D-AE19-62706E023703}">
                      <ahyp:hlinkClr xmlns:ahyp="http://schemas.microsoft.com/office/drawing/2018/hyperlinkcolor" val="tx"/>
                    </a:ext>
                  </a:extLst>
                </a:hlinkClick>
              </a:rPr>
              <a:t>Enhanced Monitoring</a:t>
            </a:r>
            <a:r>
              <a:rPr lang="en-US" b="0" i="0" dirty="0">
                <a:effectLst/>
                <a:latin typeface="AmazonEmber"/>
              </a:rPr>
              <a:t>, or </a:t>
            </a:r>
            <a:r>
              <a:rPr lang="en-US" b="0" i="0" u="none" strike="noStrike" dirty="0">
                <a:effectLst/>
                <a:latin typeface="AmazonEmber"/>
                <a:hlinkClick r:id="rId3">
                  <a:extLst>
                    <a:ext uri="{A12FA001-AC4F-418D-AE19-62706E023703}">
                      <ahyp:hlinkClr xmlns:ahyp="http://schemas.microsoft.com/office/drawing/2018/hyperlinkcolor" val="tx"/>
                    </a:ext>
                  </a:extLst>
                </a:hlinkClick>
              </a:rPr>
              <a:t>Performance Insights</a:t>
            </a:r>
            <a:r>
              <a:rPr lang="en-US" b="0" i="0" dirty="0">
                <a:effectLst/>
                <a:latin typeface="AmazonEmber"/>
              </a:rPr>
              <a:t>, an easy-to-use tool that helps you quickly detect performance problems.</a:t>
            </a:r>
            <a:endParaRPr lang="en-IN" dirty="0"/>
          </a:p>
        </p:txBody>
      </p:sp>
    </p:spTree>
    <p:extLst>
      <p:ext uri="{BB962C8B-B14F-4D97-AF65-F5344CB8AC3E}">
        <p14:creationId xmlns:p14="http://schemas.microsoft.com/office/powerpoint/2010/main" val="1812515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9DDF5-0657-45D8-B11D-936EA932E65B}"/>
              </a:ext>
            </a:extLst>
          </p:cNvPr>
          <p:cNvSpPr>
            <a:spLocks noGrp="1"/>
          </p:cNvSpPr>
          <p:nvPr>
            <p:ph type="title"/>
          </p:nvPr>
        </p:nvSpPr>
        <p:spPr>
          <a:xfrm>
            <a:off x="801288" y="1174976"/>
            <a:ext cx="10571998" cy="970450"/>
          </a:xfrm>
        </p:spPr>
        <p:txBody>
          <a:bodyPr/>
          <a:lstStyle/>
          <a:p>
            <a:r>
              <a:rPr lang="en-IN" b="0" i="0" dirty="0">
                <a:solidFill>
                  <a:schemeClr val="tx1"/>
                </a:solidFill>
                <a:effectLst/>
                <a:latin typeface="AmazonEmberBold"/>
              </a:rPr>
              <a:t>Migration Support</a:t>
            </a:r>
            <a:br>
              <a:rPr lang="en-IN" b="0" i="0" dirty="0">
                <a:solidFill>
                  <a:schemeClr val="tx1"/>
                </a:solidFill>
                <a:effectLst/>
                <a:latin typeface="AmazonEmberBold"/>
              </a:rPr>
            </a:br>
            <a:endParaRPr lang="en-IN" dirty="0">
              <a:solidFill>
                <a:schemeClr val="tx1"/>
              </a:solidFill>
            </a:endParaRPr>
          </a:p>
        </p:txBody>
      </p:sp>
      <p:sp>
        <p:nvSpPr>
          <p:cNvPr id="3" name="Content Placeholder 2">
            <a:extLst>
              <a:ext uri="{FF2B5EF4-FFF2-40B4-BE49-F238E27FC236}">
                <a16:creationId xmlns:a16="http://schemas.microsoft.com/office/drawing/2014/main" id="{03AF3A9D-F8BA-4E1B-A2AC-34E1B8B13611}"/>
              </a:ext>
            </a:extLst>
          </p:cNvPr>
          <p:cNvSpPr>
            <a:spLocks noGrp="1"/>
          </p:cNvSpPr>
          <p:nvPr>
            <p:ph idx="1"/>
          </p:nvPr>
        </p:nvSpPr>
        <p:spPr/>
        <p:txBody>
          <a:bodyPr/>
          <a:lstStyle/>
          <a:p>
            <a:r>
              <a:rPr lang="en-US" b="0" i="0" dirty="0">
                <a:effectLst/>
                <a:latin typeface="AmazonEmber"/>
              </a:rPr>
              <a:t>MySQL and PostgreSQL compatibility make Amazon Aurora a compelling target for database migrations to the cloud. </a:t>
            </a:r>
          </a:p>
          <a:p>
            <a:r>
              <a:rPr lang="en-US" b="0" i="0" dirty="0">
                <a:effectLst/>
                <a:latin typeface="AmazonEmber"/>
              </a:rPr>
              <a:t>To migrate from commercial database engines, you can use the </a:t>
            </a:r>
            <a:r>
              <a:rPr lang="en-US" b="0" i="0" u="none" strike="noStrike" dirty="0">
                <a:effectLst/>
                <a:latin typeface="AmazonEmber"/>
                <a:hlinkClick r:id="rId2">
                  <a:extLst>
                    <a:ext uri="{A12FA001-AC4F-418D-AE19-62706E023703}">
                      <ahyp:hlinkClr xmlns:ahyp="http://schemas.microsoft.com/office/drawing/2018/hyperlinkcolor" val="tx"/>
                    </a:ext>
                  </a:extLst>
                </a:hlinkClick>
              </a:rPr>
              <a:t>AWS Database Migration Service</a:t>
            </a:r>
            <a:r>
              <a:rPr lang="en-US" b="0" i="0" dirty="0">
                <a:effectLst/>
                <a:latin typeface="AmazonEmber"/>
              </a:rPr>
              <a:t> for a secure migration with minimal downtime.</a:t>
            </a:r>
            <a:endParaRPr lang="en-IN" dirty="0"/>
          </a:p>
        </p:txBody>
      </p:sp>
    </p:spTree>
    <p:extLst>
      <p:ext uri="{BB962C8B-B14F-4D97-AF65-F5344CB8AC3E}">
        <p14:creationId xmlns:p14="http://schemas.microsoft.com/office/powerpoint/2010/main" val="28708987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E9D73-0D40-422D-9480-0145F1536BB2}"/>
              </a:ext>
            </a:extLst>
          </p:cNvPr>
          <p:cNvSpPr>
            <a:spLocks noGrp="1"/>
          </p:cNvSpPr>
          <p:nvPr>
            <p:ph type="ctrTitle"/>
          </p:nvPr>
        </p:nvSpPr>
        <p:spPr/>
        <p:txBody>
          <a:bodyPr/>
          <a:lstStyle/>
          <a:p>
            <a:r>
              <a:rPr lang="en-US" dirty="0"/>
              <a:t>Disadvantages</a:t>
            </a:r>
            <a:endParaRPr lang="en-IN" dirty="0"/>
          </a:p>
        </p:txBody>
      </p:sp>
      <p:sp>
        <p:nvSpPr>
          <p:cNvPr id="3" name="Subtitle 2">
            <a:extLst>
              <a:ext uri="{FF2B5EF4-FFF2-40B4-BE49-F238E27FC236}">
                <a16:creationId xmlns:a16="http://schemas.microsoft.com/office/drawing/2014/main" id="{C2AEFB01-E4E6-4733-B887-D43FF2D4FD36}"/>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17387144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D44504-FFEA-4D91-AE7B-9D7177ECC72F}"/>
              </a:ext>
            </a:extLst>
          </p:cNvPr>
          <p:cNvSpPr>
            <a:spLocks noGrp="1"/>
          </p:cNvSpPr>
          <p:nvPr>
            <p:ph idx="1"/>
          </p:nvPr>
        </p:nvSpPr>
        <p:spPr>
          <a:xfrm>
            <a:off x="678507" y="1343609"/>
            <a:ext cx="10022150" cy="5262562"/>
          </a:xfrm>
        </p:spPr>
        <p:txBody>
          <a:bodyPr/>
          <a:lstStyle/>
          <a:p>
            <a:pPr algn="l" rtl="0">
              <a:buFont typeface="Arial" panose="020B0604020202020204" pitchFamily="34" charset="0"/>
              <a:buChar char="•"/>
            </a:pPr>
            <a:r>
              <a:rPr lang="en-US" b="0" i="0" dirty="0">
                <a:effectLst/>
                <a:latin typeface="-apple-system"/>
              </a:rPr>
              <a:t>The source code is not available.</a:t>
            </a:r>
          </a:p>
          <a:p>
            <a:pPr algn="l" rtl="0">
              <a:buFont typeface="Arial" panose="020B0604020202020204" pitchFamily="34" charset="0"/>
              <a:buChar char="•"/>
            </a:pPr>
            <a:r>
              <a:rPr lang="en-US" b="0" i="0" dirty="0">
                <a:effectLst/>
                <a:latin typeface="-apple-system"/>
              </a:rPr>
              <a:t>It's protocol compatible with mysql-5.6.10 - so if you need features in newer or older versions of MySQL you can't assume that Amazon will bring new MySQL features in a few months with a newer version of MySQL in RDS.</a:t>
            </a:r>
          </a:p>
          <a:p>
            <a:pPr algn="l" rtl="0">
              <a:buFont typeface="Arial" panose="020B0604020202020204" pitchFamily="34" charset="0"/>
              <a:buChar char="•"/>
            </a:pPr>
            <a:r>
              <a:rPr lang="en-US" dirty="0">
                <a:latin typeface="-apple-system"/>
              </a:rPr>
              <a:t>You cannot</a:t>
            </a:r>
            <a:r>
              <a:rPr lang="en-US" b="0" i="0" dirty="0">
                <a:effectLst/>
                <a:latin typeface="-apple-system"/>
              </a:rPr>
              <a:t> use </a:t>
            </a:r>
            <a:r>
              <a:rPr lang="en-US" b="0" i="0" dirty="0" err="1">
                <a:effectLst/>
                <a:latin typeface="-apple-system"/>
              </a:rPr>
              <a:t>MyISAM</a:t>
            </a:r>
            <a:r>
              <a:rPr lang="en-US" b="0" i="0" dirty="0">
                <a:effectLst/>
                <a:latin typeface="-apple-system"/>
              </a:rPr>
              <a:t> tables. Aurora only supports </a:t>
            </a:r>
            <a:r>
              <a:rPr lang="en-US" b="0" i="0" dirty="0" err="1">
                <a:effectLst/>
                <a:latin typeface="-apple-system"/>
              </a:rPr>
              <a:t>InnoDB</a:t>
            </a:r>
            <a:r>
              <a:rPr lang="en-US" b="0" i="0" dirty="0">
                <a:effectLst/>
                <a:latin typeface="-apple-system"/>
              </a:rPr>
              <a:t>.</a:t>
            </a:r>
          </a:p>
          <a:p>
            <a:pPr algn="l" rtl="0">
              <a:buFont typeface="Arial" panose="020B0604020202020204" pitchFamily="34" charset="0"/>
              <a:buChar char="•"/>
            </a:pPr>
            <a:r>
              <a:rPr lang="en-US" b="0" i="0" dirty="0">
                <a:effectLst/>
                <a:latin typeface="-apple-system"/>
              </a:rPr>
              <a:t>You can't launch anything smaller than an r3.large with Aurora, so if you want smaller (cheaper) RDS databases, you have to use MySQL.</a:t>
            </a:r>
          </a:p>
          <a:p>
            <a:endParaRPr lang="en-IN" dirty="0"/>
          </a:p>
        </p:txBody>
      </p:sp>
    </p:spTree>
    <p:extLst>
      <p:ext uri="{BB962C8B-B14F-4D97-AF65-F5344CB8AC3E}">
        <p14:creationId xmlns:p14="http://schemas.microsoft.com/office/powerpoint/2010/main" val="23112155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D35E8-8DAE-4337-9170-FFF465251541}"/>
              </a:ext>
            </a:extLst>
          </p:cNvPr>
          <p:cNvSpPr>
            <a:spLocks noGrp="1"/>
          </p:cNvSpPr>
          <p:nvPr>
            <p:ph type="ctrTitle"/>
          </p:nvPr>
        </p:nvSpPr>
        <p:spPr/>
        <p:txBody>
          <a:bodyPr/>
          <a:lstStyle/>
          <a:p>
            <a:r>
              <a:rPr lang="en-US" dirty="0"/>
              <a:t>Featured Customers:</a:t>
            </a:r>
            <a:endParaRPr lang="en-IN" dirty="0"/>
          </a:p>
        </p:txBody>
      </p:sp>
      <p:sp>
        <p:nvSpPr>
          <p:cNvPr id="3" name="Subtitle 2">
            <a:extLst>
              <a:ext uri="{FF2B5EF4-FFF2-40B4-BE49-F238E27FC236}">
                <a16:creationId xmlns:a16="http://schemas.microsoft.com/office/drawing/2014/main" id="{394FEC2B-25CC-4D7D-9EFB-9307760C2F2D}"/>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9496653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F184A1-F3CA-485A-9254-83856A8DA26D}"/>
              </a:ext>
            </a:extLst>
          </p:cNvPr>
          <p:cNvSpPr>
            <a:spLocks noGrp="1"/>
          </p:cNvSpPr>
          <p:nvPr>
            <p:ph idx="1"/>
          </p:nvPr>
        </p:nvSpPr>
        <p:spPr>
          <a:xfrm>
            <a:off x="755779" y="3204469"/>
            <a:ext cx="10106253" cy="2823107"/>
          </a:xfrm>
        </p:spPr>
        <p:txBody>
          <a:bodyPr/>
          <a:lstStyle/>
          <a:p>
            <a:r>
              <a:rPr lang="en-US" b="1" i="0" u="sng" dirty="0">
                <a:effectLst/>
                <a:latin typeface="AmazonEmberBold"/>
              </a:rPr>
              <a:t>Enterprise Applications </a:t>
            </a:r>
            <a:r>
              <a:rPr lang="en-US" b="0" i="0" dirty="0">
                <a:effectLst/>
                <a:latin typeface="AmazonEmberBold"/>
              </a:rPr>
              <a:t>- </a:t>
            </a:r>
            <a:r>
              <a:rPr lang="en-US" b="0" i="0" dirty="0">
                <a:effectLst/>
                <a:latin typeface="AmazonEmber"/>
              </a:rPr>
              <a:t>Amazon Aurora is a great option for any enterprise application that can use a relational database. It helps you save time by automating time consuming tasks such as provisioning, patching, backup, recovery, failure detection, and repair.</a:t>
            </a:r>
          </a:p>
          <a:p>
            <a:pPr algn="l"/>
            <a:r>
              <a:rPr lang="en-US" b="1" i="0" u="sng" dirty="0">
                <a:effectLst/>
                <a:latin typeface="AmazonEmberBold"/>
              </a:rPr>
              <a:t>Software as a Service (SaaS) Applications </a:t>
            </a:r>
            <a:r>
              <a:rPr lang="en-US" b="0" i="0" dirty="0">
                <a:effectLst/>
                <a:latin typeface="AmazonEmberBold"/>
              </a:rPr>
              <a:t>- </a:t>
            </a:r>
            <a:r>
              <a:rPr lang="en-US" b="0" i="0" dirty="0">
                <a:effectLst/>
                <a:latin typeface="AmazonEmber"/>
              </a:rPr>
              <a:t>SaaS applications often use architectures that are multi-tenant, which requires a great deal of flexibility in instance and storage scaling along with high performance and reliability. </a:t>
            </a:r>
          </a:p>
          <a:p>
            <a:r>
              <a:rPr lang="en-US" b="1" i="0" u="sng" dirty="0">
                <a:effectLst/>
                <a:latin typeface="AmazonEmberBold"/>
              </a:rPr>
              <a:t>Web and Mobile Gaming </a:t>
            </a:r>
            <a:r>
              <a:rPr lang="en-US" b="0" i="0" dirty="0">
                <a:effectLst/>
                <a:latin typeface="AmazonEmberBold"/>
              </a:rPr>
              <a:t>- </a:t>
            </a:r>
            <a:r>
              <a:rPr lang="en-US" b="0" i="0" dirty="0">
                <a:effectLst/>
                <a:latin typeface="AmazonEmber"/>
              </a:rPr>
              <a:t>Web and mobile games that are built to operate at very large scale need a database with high throughput, massive storage scalability, and high availability.</a:t>
            </a:r>
          </a:p>
          <a:p>
            <a:pPr algn="l"/>
            <a:endParaRPr lang="en-US" b="0" i="0" dirty="0">
              <a:effectLst/>
              <a:latin typeface="AmazonEmberBold"/>
            </a:endParaRPr>
          </a:p>
          <a:p>
            <a:pPr algn="l"/>
            <a:endParaRPr lang="en-US" b="0" i="0" dirty="0">
              <a:effectLst/>
              <a:latin typeface="AmazonEmberBold"/>
            </a:endParaRPr>
          </a:p>
          <a:p>
            <a:pPr algn="l"/>
            <a:endParaRPr lang="en-US" b="0" i="0" dirty="0">
              <a:effectLst/>
              <a:latin typeface="AmazonEmberBold"/>
            </a:endParaRPr>
          </a:p>
          <a:p>
            <a:endParaRPr lang="en-IN" dirty="0"/>
          </a:p>
        </p:txBody>
      </p:sp>
    </p:spTree>
    <p:extLst>
      <p:ext uri="{BB962C8B-B14F-4D97-AF65-F5344CB8AC3E}">
        <p14:creationId xmlns:p14="http://schemas.microsoft.com/office/powerpoint/2010/main" val="36640139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97383-E46B-4792-9313-318707CEA558}"/>
              </a:ext>
            </a:extLst>
          </p:cNvPr>
          <p:cNvSpPr>
            <a:spLocks noGrp="1"/>
          </p:cNvSpPr>
          <p:nvPr>
            <p:ph type="ctrTitle"/>
          </p:nvPr>
        </p:nvSpPr>
        <p:spPr/>
        <p:txBody>
          <a:bodyPr/>
          <a:lstStyle/>
          <a:p>
            <a:r>
              <a:rPr lang="en-IN" dirty="0"/>
              <a:t>Use Cases (Application)</a:t>
            </a:r>
          </a:p>
        </p:txBody>
      </p:sp>
      <p:sp>
        <p:nvSpPr>
          <p:cNvPr id="3" name="Subtitle 2">
            <a:extLst>
              <a:ext uri="{FF2B5EF4-FFF2-40B4-BE49-F238E27FC236}">
                <a16:creationId xmlns:a16="http://schemas.microsoft.com/office/drawing/2014/main" id="{0B884718-0281-45A1-8C90-45C91FB90F6A}"/>
              </a:ext>
            </a:extLst>
          </p:cNvPr>
          <p:cNvSpPr>
            <a:spLocks noGrp="1"/>
          </p:cNvSpPr>
          <p:nvPr>
            <p:ph type="subTitle" idx="1"/>
          </p:nvPr>
        </p:nvSpPr>
        <p:spPr/>
        <p:txBody>
          <a:bodyPr/>
          <a:lstStyle/>
          <a:p>
            <a:r>
              <a:rPr lang="en-IN" dirty="0" err="1"/>
              <a:t>Vedant</a:t>
            </a:r>
            <a:r>
              <a:rPr lang="en-IN" dirty="0"/>
              <a:t> Deshpande - 23362</a:t>
            </a:r>
          </a:p>
        </p:txBody>
      </p:sp>
    </p:spTree>
    <p:extLst>
      <p:ext uri="{BB962C8B-B14F-4D97-AF65-F5344CB8AC3E}">
        <p14:creationId xmlns:p14="http://schemas.microsoft.com/office/powerpoint/2010/main" val="20468325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E9EEB-869E-4E31-9C06-977FE28686BA}"/>
              </a:ext>
            </a:extLst>
          </p:cNvPr>
          <p:cNvSpPr>
            <a:spLocks noGrp="1"/>
          </p:cNvSpPr>
          <p:nvPr>
            <p:ph type="title"/>
          </p:nvPr>
        </p:nvSpPr>
        <p:spPr/>
        <p:txBody>
          <a:bodyPr/>
          <a:lstStyle/>
          <a:p>
            <a:r>
              <a:rPr lang="en-IN" dirty="0"/>
              <a:t>Enterprise Applications</a:t>
            </a:r>
          </a:p>
        </p:txBody>
      </p:sp>
      <p:sp>
        <p:nvSpPr>
          <p:cNvPr id="3" name="Content Placeholder 2">
            <a:extLst>
              <a:ext uri="{FF2B5EF4-FFF2-40B4-BE49-F238E27FC236}">
                <a16:creationId xmlns:a16="http://schemas.microsoft.com/office/drawing/2014/main" id="{C9C17BCE-8762-4545-834B-9BA97564B5F4}"/>
              </a:ext>
            </a:extLst>
          </p:cNvPr>
          <p:cNvSpPr>
            <a:spLocks noGrp="1"/>
          </p:cNvSpPr>
          <p:nvPr>
            <p:ph idx="1"/>
          </p:nvPr>
        </p:nvSpPr>
        <p:spPr/>
        <p:txBody>
          <a:bodyPr/>
          <a:lstStyle/>
          <a:p>
            <a:r>
              <a:rPr lang="en-US" dirty="0"/>
              <a:t>Compared to commercial databases, Amazon Aurora can help </a:t>
            </a:r>
            <a:r>
              <a:rPr lang="en-US" b="1" dirty="0"/>
              <a:t>cut down your database costs by 90% or more</a:t>
            </a:r>
            <a:r>
              <a:rPr lang="en-US" dirty="0"/>
              <a:t> while improving </a:t>
            </a:r>
            <a:r>
              <a:rPr lang="en-US" b="1" dirty="0"/>
              <a:t>reliability</a:t>
            </a:r>
            <a:r>
              <a:rPr lang="en-US" dirty="0"/>
              <a:t> and </a:t>
            </a:r>
            <a:r>
              <a:rPr lang="en-US" b="1" dirty="0"/>
              <a:t>availability</a:t>
            </a:r>
            <a:r>
              <a:rPr lang="en-US" dirty="0"/>
              <a:t> of the database.</a:t>
            </a:r>
          </a:p>
          <a:p>
            <a:r>
              <a:rPr lang="en-US" dirty="0"/>
              <a:t>Amazon Aurora being a fully managed service helps you save time by </a:t>
            </a:r>
            <a:r>
              <a:rPr lang="en-US" b="1" dirty="0"/>
              <a:t>automating</a:t>
            </a:r>
            <a:r>
              <a:rPr lang="en-US" dirty="0"/>
              <a:t> </a:t>
            </a:r>
            <a:r>
              <a:rPr lang="en-US" b="1" dirty="0"/>
              <a:t>time</a:t>
            </a:r>
            <a:r>
              <a:rPr lang="en-US" dirty="0"/>
              <a:t> </a:t>
            </a:r>
            <a:r>
              <a:rPr lang="en-US" b="1" dirty="0"/>
              <a:t>consuming</a:t>
            </a:r>
            <a:r>
              <a:rPr lang="en-US" dirty="0"/>
              <a:t> </a:t>
            </a:r>
            <a:r>
              <a:rPr lang="en-US" b="1" dirty="0"/>
              <a:t>tasks</a:t>
            </a:r>
            <a:r>
              <a:rPr lang="en-US" dirty="0"/>
              <a:t> such as provisioning, patching, backup, recovery, failure detection, and repair.</a:t>
            </a:r>
            <a:endParaRPr lang="en-IN" dirty="0"/>
          </a:p>
        </p:txBody>
      </p:sp>
    </p:spTree>
    <p:extLst>
      <p:ext uri="{BB962C8B-B14F-4D97-AF65-F5344CB8AC3E}">
        <p14:creationId xmlns:p14="http://schemas.microsoft.com/office/powerpoint/2010/main" val="2004784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DE854CA-5BDB-49AF-8489-D926A3D80D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7701818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AD2FB-EA52-414E-BB0E-EC3A33A131BC}"/>
              </a:ext>
            </a:extLst>
          </p:cNvPr>
          <p:cNvSpPr>
            <a:spLocks noGrp="1"/>
          </p:cNvSpPr>
          <p:nvPr>
            <p:ph type="title"/>
          </p:nvPr>
        </p:nvSpPr>
        <p:spPr>
          <a:xfrm>
            <a:off x="632719" y="671122"/>
            <a:ext cx="10571998" cy="970450"/>
          </a:xfrm>
        </p:spPr>
        <p:txBody>
          <a:bodyPr/>
          <a:lstStyle/>
          <a:p>
            <a:r>
              <a:rPr lang="en-US" b="0" i="0" dirty="0">
                <a:solidFill>
                  <a:schemeClr val="tx1"/>
                </a:solidFill>
                <a:effectLst/>
                <a:latin typeface="AmazonEmberBold"/>
              </a:rPr>
              <a:t>Software as a Service (SaaS) Applications</a:t>
            </a:r>
            <a:endParaRPr lang="en-IN" dirty="0">
              <a:solidFill>
                <a:schemeClr val="tx1"/>
              </a:solidFill>
            </a:endParaRPr>
          </a:p>
        </p:txBody>
      </p:sp>
      <p:sp>
        <p:nvSpPr>
          <p:cNvPr id="3" name="Content Placeholder 2">
            <a:extLst>
              <a:ext uri="{FF2B5EF4-FFF2-40B4-BE49-F238E27FC236}">
                <a16:creationId xmlns:a16="http://schemas.microsoft.com/office/drawing/2014/main" id="{521BCECA-3DA9-4315-BFB0-83CD9A5105B7}"/>
              </a:ext>
            </a:extLst>
          </p:cNvPr>
          <p:cNvSpPr>
            <a:spLocks noGrp="1"/>
          </p:cNvSpPr>
          <p:nvPr>
            <p:ph idx="1"/>
          </p:nvPr>
        </p:nvSpPr>
        <p:spPr/>
        <p:txBody>
          <a:bodyPr/>
          <a:lstStyle/>
          <a:p>
            <a:r>
              <a:rPr lang="en-US" b="0" i="0" dirty="0">
                <a:effectLst/>
                <a:latin typeface="AmazonEmber"/>
              </a:rPr>
              <a:t>SaaS applications often use architectures that are multi-tenant, which requires a great deal of </a:t>
            </a:r>
            <a:r>
              <a:rPr lang="en-US" b="1" i="0" dirty="0">
                <a:effectLst/>
                <a:latin typeface="AmazonEmber"/>
              </a:rPr>
              <a:t>flexibility</a:t>
            </a:r>
            <a:r>
              <a:rPr lang="en-US" b="0" i="0" dirty="0">
                <a:effectLst/>
                <a:latin typeface="AmazonEmber"/>
              </a:rPr>
              <a:t> in instance and storage scaling along with </a:t>
            </a:r>
            <a:r>
              <a:rPr lang="en-US" b="1" i="0" dirty="0">
                <a:effectLst/>
                <a:latin typeface="AmazonEmber"/>
              </a:rPr>
              <a:t>high performance </a:t>
            </a:r>
            <a:r>
              <a:rPr lang="en-US" b="0" i="0" dirty="0">
                <a:effectLst/>
                <a:latin typeface="AmazonEmber"/>
              </a:rPr>
              <a:t>and </a:t>
            </a:r>
            <a:r>
              <a:rPr lang="en-US" b="1" i="0" dirty="0">
                <a:effectLst/>
                <a:latin typeface="AmazonEmber"/>
              </a:rPr>
              <a:t>reliability</a:t>
            </a:r>
            <a:r>
              <a:rPr lang="en-US" b="0" i="0" dirty="0">
                <a:effectLst/>
                <a:latin typeface="AmazonEmber"/>
              </a:rPr>
              <a:t>.</a:t>
            </a:r>
          </a:p>
          <a:p>
            <a:r>
              <a:rPr lang="en-US" b="0" i="0" dirty="0">
                <a:effectLst/>
                <a:latin typeface="AmazonEmber"/>
              </a:rPr>
              <a:t>Amazon Aurora provides all of these features in a managed database, helping SaaS companies focus on building high quality applications without worrying about the underlying database that powers the application</a:t>
            </a:r>
          </a:p>
        </p:txBody>
      </p:sp>
    </p:spTree>
    <p:extLst>
      <p:ext uri="{BB962C8B-B14F-4D97-AF65-F5344CB8AC3E}">
        <p14:creationId xmlns:p14="http://schemas.microsoft.com/office/powerpoint/2010/main" val="28052776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DE32E-2379-44F3-9916-711E7D5F5AE9}"/>
              </a:ext>
            </a:extLst>
          </p:cNvPr>
          <p:cNvSpPr>
            <a:spLocks noGrp="1"/>
          </p:cNvSpPr>
          <p:nvPr>
            <p:ph type="title"/>
          </p:nvPr>
        </p:nvSpPr>
        <p:spPr/>
        <p:txBody>
          <a:bodyPr/>
          <a:lstStyle/>
          <a:p>
            <a:r>
              <a:rPr lang="en-IN" b="0" i="0" dirty="0">
                <a:solidFill>
                  <a:schemeClr val="tx1"/>
                </a:solidFill>
                <a:effectLst/>
                <a:latin typeface="AmazonEmberBold"/>
              </a:rPr>
              <a:t>Web and Mobile Gaming</a:t>
            </a:r>
            <a:endParaRPr lang="en-IN" dirty="0">
              <a:solidFill>
                <a:schemeClr val="tx1"/>
              </a:solidFill>
            </a:endParaRPr>
          </a:p>
        </p:txBody>
      </p:sp>
      <p:sp>
        <p:nvSpPr>
          <p:cNvPr id="3" name="Content Placeholder 2">
            <a:extLst>
              <a:ext uri="{FF2B5EF4-FFF2-40B4-BE49-F238E27FC236}">
                <a16:creationId xmlns:a16="http://schemas.microsoft.com/office/drawing/2014/main" id="{D705EC60-112C-462D-9924-8634BE5E2609}"/>
              </a:ext>
            </a:extLst>
          </p:cNvPr>
          <p:cNvSpPr>
            <a:spLocks noGrp="1"/>
          </p:cNvSpPr>
          <p:nvPr>
            <p:ph idx="1"/>
          </p:nvPr>
        </p:nvSpPr>
        <p:spPr/>
        <p:txBody>
          <a:bodyPr/>
          <a:lstStyle/>
          <a:p>
            <a:r>
              <a:rPr lang="en-US" b="0" i="0" dirty="0">
                <a:effectLst/>
                <a:latin typeface="AmazonEmber"/>
              </a:rPr>
              <a:t>Web and mobile games that are built to operate at very large scale need a database with </a:t>
            </a:r>
            <a:r>
              <a:rPr lang="en-US" b="1" i="0" dirty="0">
                <a:effectLst/>
                <a:latin typeface="AmazonEmber"/>
              </a:rPr>
              <a:t>high</a:t>
            </a:r>
            <a:r>
              <a:rPr lang="en-US" b="0" i="0" dirty="0">
                <a:effectLst/>
                <a:latin typeface="AmazonEmber"/>
              </a:rPr>
              <a:t> </a:t>
            </a:r>
            <a:r>
              <a:rPr lang="en-US" b="1" i="0" dirty="0">
                <a:effectLst/>
                <a:latin typeface="AmazonEmber"/>
              </a:rPr>
              <a:t>throughput</a:t>
            </a:r>
            <a:r>
              <a:rPr lang="en-US" b="0" i="0" dirty="0">
                <a:effectLst/>
                <a:latin typeface="AmazonEmber"/>
              </a:rPr>
              <a:t>, </a:t>
            </a:r>
            <a:r>
              <a:rPr lang="en-US" b="1" i="0" dirty="0">
                <a:effectLst/>
                <a:latin typeface="AmazonEmber"/>
              </a:rPr>
              <a:t>massive</a:t>
            </a:r>
            <a:r>
              <a:rPr lang="en-US" b="0" i="0" dirty="0">
                <a:effectLst/>
                <a:latin typeface="AmazonEmber"/>
              </a:rPr>
              <a:t> </a:t>
            </a:r>
            <a:r>
              <a:rPr lang="en-US" b="1" i="0" dirty="0">
                <a:effectLst/>
                <a:latin typeface="AmazonEmber"/>
              </a:rPr>
              <a:t>storage</a:t>
            </a:r>
            <a:r>
              <a:rPr lang="en-US" b="0" i="0" dirty="0">
                <a:effectLst/>
                <a:latin typeface="AmazonEmber"/>
              </a:rPr>
              <a:t> </a:t>
            </a:r>
            <a:r>
              <a:rPr lang="en-US" b="1" i="0" dirty="0">
                <a:effectLst/>
                <a:latin typeface="AmazonEmber"/>
              </a:rPr>
              <a:t>scalability</a:t>
            </a:r>
            <a:r>
              <a:rPr lang="en-US" b="0" i="0" dirty="0">
                <a:effectLst/>
                <a:latin typeface="AmazonEmber"/>
              </a:rPr>
              <a:t>, and </a:t>
            </a:r>
            <a:r>
              <a:rPr lang="en-US" b="1" i="0" dirty="0">
                <a:effectLst/>
                <a:latin typeface="AmazonEmber"/>
              </a:rPr>
              <a:t>high</a:t>
            </a:r>
            <a:r>
              <a:rPr lang="en-US" b="0" i="0" dirty="0">
                <a:effectLst/>
                <a:latin typeface="AmazonEmber"/>
              </a:rPr>
              <a:t> </a:t>
            </a:r>
            <a:r>
              <a:rPr lang="en-US" b="1" i="0" dirty="0">
                <a:effectLst/>
                <a:latin typeface="AmazonEmber"/>
              </a:rPr>
              <a:t>availability</a:t>
            </a:r>
            <a:r>
              <a:rPr lang="en-US" b="0" i="0" dirty="0">
                <a:effectLst/>
                <a:latin typeface="AmazonEmber"/>
              </a:rPr>
              <a:t>. </a:t>
            </a:r>
          </a:p>
          <a:p>
            <a:r>
              <a:rPr lang="en-US" b="0" i="0" dirty="0">
                <a:effectLst/>
                <a:latin typeface="AmazonEmber"/>
              </a:rPr>
              <a:t>Amazon Aurora fulfills the needs of such highly demanding applications with enough room for future growth. </a:t>
            </a:r>
          </a:p>
          <a:p>
            <a:r>
              <a:rPr lang="en-US" b="0" i="0" dirty="0">
                <a:effectLst/>
                <a:latin typeface="AmazonEmber"/>
              </a:rPr>
              <a:t> Since Amazon Aurora does not have any licensing constraints, it perfectly fits the variable usage pattern of these applications.</a:t>
            </a:r>
            <a:endParaRPr lang="en-IN" dirty="0"/>
          </a:p>
        </p:txBody>
      </p:sp>
    </p:spTree>
    <p:extLst>
      <p:ext uri="{BB962C8B-B14F-4D97-AF65-F5344CB8AC3E}">
        <p14:creationId xmlns:p14="http://schemas.microsoft.com/office/powerpoint/2010/main" val="30098021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E068A-F7BB-4A53-8C09-BA3902FD385D}"/>
              </a:ext>
            </a:extLst>
          </p:cNvPr>
          <p:cNvSpPr>
            <a:spLocks noGrp="1"/>
          </p:cNvSpPr>
          <p:nvPr>
            <p:ph type="title"/>
          </p:nvPr>
        </p:nvSpPr>
        <p:spPr/>
        <p:txBody>
          <a:bodyPr/>
          <a:lstStyle/>
          <a:p>
            <a:r>
              <a:rPr lang="en-IN" dirty="0"/>
              <a:t>Featured Customers</a:t>
            </a:r>
          </a:p>
        </p:txBody>
      </p:sp>
      <p:sp>
        <p:nvSpPr>
          <p:cNvPr id="3" name="Content Placeholder 2">
            <a:extLst>
              <a:ext uri="{FF2B5EF4-FFF2-40B4-BE49-F238E27FC236}">
                <a16:creationId xmlns:a16="http://schemas.microsoft.com/office/drawing/2014/main" id="{64AD8E3B-1579-43BA-BCD5-E1207E2C933F}"/>
              </a:ext>
            </a:extLst>
          </p:cNvPr>
          <p:cNvSpPr>
            <a:spLocks noGrp="1"/>
          </p:cNvSpPr>
          <p:nvPr>
            <p:ph idx="1"/>
          </p:nvPr>
        </p:nvSpPr>
        <p:spPr/>
        <p:txBody>
          <a:bodyPr/>
          <a:lstStyle/>
          <a:p>
            <a:r>
              <a:rPr lang="en-IN" dirty="0" err="1"/>
              <a:t>DoorDash</a:t>
            </a:r>
            <a:r>
              <a:rPr lang="en-IN" dirty="0"/>
              <a:t> – Largest third-party delivery service in the world which makes over 800,000 deliveries a day.</a:t>
            </a:r>
          </a:p>
          <a:p>
            <a:r>
              <a:rPr lang="en-IN" dirty="0"/>
              <a:t>Samsung – Samsung Account application, which uses Amazon Aurora, supports more than 1 billion users, who on average make 80,000 requests per second.</a:t>
            </a:r>
          </a:p>
          <a:p>
            <a:r>
              <a:rPr lang="en-IN" dirty="0" err="1"/>
              <a:t>Pokemon</a:t>
            </a:r>
            <a:r>
              <a:rPr lang="en-IN" dirty="0"/>
              <a:t> Company – Supports 300+ million users including 300 login requests per second.</a:t>
            </a:r>
          </a:p>
          <a:p>
            <a:r>
              <a:rPr lang="en-IN" dirty="0"/>
              <a:t>Autodesk, Cognizant, Netflix, United Nations and various other organizations also use Amazon Aurora. </a:t>
            </a:r>
          </a:p>
        </p:txBody>
      </p:sp>
      <p:sp>
        <p:nvSpPr>
          <p:cNvPr id="5" name="TextBox 4">
            <a:extLst>
              <a:ext uri="{FF2B5EF4-FFF2-40B4-BE49-F238E27FC236}">
                <a16:creationId xmlns:a16="http://schemas.microsoft.com/office/drawing/2014/main" id="{2FE5CAEE-1951-4B0A-8E12-D4F5763FCD94}"/>
              </a:ext>
            </a:extLst>
          </p:cNvPr>
          <p:cNvSpPr txBox="1"/>
          <p:nvPr/>
        </p:nvSpPr>
        <p:spPr>
          <a:xfrm>
            <a:off x="3051110" y="3244334"/>
            <a:ext cx="6102220" cy="369332"/>
          </a:xfrm>
          <a:prstGeom prst="rect">
            <a:avLst/>
          </a:prstGeom>
          <a:noFill/>
        </p:spPr>
        <p:txBody>
          <a:bodyPr wrap="square">
            <a:spAutoFit/>
          </a:bodyPr>
          <a:lstStyle/>
          <a:p>
            <a:r>
              <a:rPr lang="en-IN" dirty="0"/>
              <a:t>https://www.youtube.com/watch?v=FzxqIdIZ9wc</a:t>
            </a:r>
          </a:p>
        </p:txBody>
      </p:sp>
    </p:spTree>
    <p:extLst>
      <p:ext uri="{BB962C8B-B14F-4D97-AF65-F5344CB8AC3E}">
        <p14:creationId xmlns:p14="http://schemas.microsoft.com/office/powerpoint/2010/main" val="3153100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82FE2C2-E1E5-448F-9C9F-6BF8A5AB9C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1437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A181F6-6995-4A1E-945A-4A4727AE30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14044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9E3DAB-BD03-4679-BAE6-365D40ED1D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763823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D78846-B61A-4C23-978A-E91FE8BA54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058980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483CF4-4E51-4B9C-85E9-89D90021E3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08531"/>
            <a:ext cx="12192000" cy="5840937"/>
          </a:xfrm>
          <a:prstGeom prst="rect">
            <a:avLst/>
          </a:prstGeom>
        </p:spPr>
      </p:pic>
    </p:spTree>
    <p:extLst>
      <p:ext uri="{BB962C8B-B14F-4D97-AF65-F5344CB8AC3E}">
        <p14:creationId xmlns:p14="http://schemas.microsoft.com/office/powerpoint/2010/main" val="1332167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B77596-9BD0-4D48-8105-A891F84D21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590335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Quotable</Template>
  <TotalTime>308</TotalTime>
  <Words>1838</Words>
  <Application>Microsoft Office PowerPoint</Application>
  <PresentationFormat>Widescreen</PresentationFormat>
  <Paragraphs>105</Paragraphs>
  <Slides>43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43</vt:i4>
      </vt:variant>
    </vt:vector>
  </HeadingPairs>
  <TitlesOfParts>
    <vt:vector size="52" baseType="lpstr">
      <vt:lpstr>AmazonEmber</vt:lpstr>
      <vt:lpstr>AmazonEmberBold</vt:lpstr>
      <vt:lpstr>AmazonEmberLight</vt:lpstr>
      <vt:lpstr>-apple-system</vt:lpstr>
      <vt:lpstr>Arial</vt:lpstr>
      <vt:lpstr>Calibri</vt:lpstr>
      <vt:lpstr>Century Gothic</vt:lpstr>
      <vt:lpstr>Wingdings 2</vt:lpstr>
      <vt:lpstr>Quotable</vt:lpstr>
      <vt:lpstr>Amazon Aurora</vt:lpstr>
      <vt:lpstr>PowerPoint Presentation</vt:lpstr>
      <vt:lpstr>Introduction to Amazon Aurora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Information(Theory)</vt:lpstr>
      <vt:lpstr>Performance </vt:lpstr>
      <vt:lpstr>Factors affecting the performance of a Database System:</vt:lpstr>
      <vt:lpstr>1.Workload</vt:lpstr>
      <vt:lpstr>2. Throughput </vt:lpstr>
      <vt:lpstr>3. Resources</vt:lpstr>
      <vt:lpstr>4. Optimization</vt:lpstr>
      <vt:lpstr>5. Contention</vt:lpstr>
      <vt:lpstr>Advantages:</vt:lpstr>
      <vt:lpstr>High Performance and Scalability </vt:lpstr>
      <vt:lpstr>High Availability and Durability </vt:lpstr>
      <vt:lpstr>Highly Secure </vt:lpstr>
      <vt:lpstr>MySQL and PostgreSQL Compatible </vt:lpstr>
      <vt:lpstr>Fully Managed  </vt:lpstr>
      <vt:lpstr>Migration Support </vt:lpstr>
      <vt:lpstr>Disadvantages</vt:lpstr>
      <vt:lpstr>PowerPoint Presentation</vt:lpstr>
      <vt:lpstr>Featured Customers:</vt:lpstr>
      <vt:lpstr>PowerPoint Presentation</vt:lpstr>
      <vt:lpstr>Use Cases (Application)</vt:lpstr>
      <vt:lpstr>Enterprise Applications</vt:lpstr>
      <vt:lpstr>Software as a Service (SaaS) Applications</vt:lpstr>
      <vt:lpstr>Web and Mobile Gaming</vt:lpstr>
      <vt:lpstr>Featured Customers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Aurora</dc:title>
  <dc:creator>Aditya Kangune</dc:creator>
  <cp:lastModifiedBy>Aditya Kangune</cp:lastModifiedBy>
  <cp:revision>9</cp:revision>
  <dcterms:created xsi:type="dcterms:W3CDTF">2021-01-28T15:52:14Z</dcterms:created>
  <dcterms:modified xsi:type="dcterms:W3CDTF">2021-01-28T21:00:57Z</dcterms:modified>
</cp:coreProperties>
</file>

<file path=docProps/thumbnail.jpeg>
</file>